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24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74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9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87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86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51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6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44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29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16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64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B2114-6EDC-4DB9-9FEF-FAF62D121AE8}" type="datetimeFigureOut">
              <a:rPr lang="ru-RU" smtClean="0"/>
              <a:t>14-01-2025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AAFB5-4139-44A2-8E50-E8CB7748B9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7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212280044?ysclid=lqbyayxlki899249950" TargetMode="External"/><Relationship Id="rId2" Type="http://schemas.openxmlformats.org/officeDocument/2006/relationships/hyperlink" Target="https://fgos.ru/fgos/fgos-do/?ysclid=lqbycpfbxk7078267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ad.kurdumovo@yarregion.r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object 2"/>
          <p:cNvSpPr/>
          <p:nvPr/>
        </p:nvSpPr>
        <p:spPr>
          <a:xfrm>
            <a:off x="3485280" y="209520"/>
            <a:ext cx="5221800" cy="5048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>
            <a:spAutoFit/>
          </a:bodyPr>
          <a:lstStyle/>
          <a:p>
            <a:pPr algn="ctr">
              <a:spcBef>
                <a:spcPts val="96"/>
              </a:spcBef>
            </a:pPr>
            <a:r>
              <a:rPr lang="ru-RU" sz="1600" spc="-12">
                <a:latin typeface="Calibri"/>
              </a:rPr>
              <a:t>муниципальное</a:t>
            </a:r>
            <a:r>
              <a:rPr lang="ru-RU" sz="1600" spc="-7">
                <a:latin typeface="Calibri"/>
              </a:rPr>
              <a:t> </a:t>
            </a:r>
            <a:r>
              <a:rPr lang="ru-RU" sz="1600" spc="-12">
                <a:latin typeface="Calibri"/>
              </a:rPr>
              <a:t>дошкольное</a:t>
            </a:r>
            <a:r>
              <a:rPr lang="ru-RU" sz="1600" spc="29">
                <a:latin typeface="Calibri"/>
              </a:rPr>
              <a:t> </a:t>
            </a:r>
            <a:r>
              <a:rPr lang="ru-RU" sz="1600" spc="-12">
                <a:latin typeface="Calibri"/>
              </a:rPr>
              <a:t>образовательное</a:t>
            </a:r>
            <a:r>
              <a:rPr lang="ru-RU" sz="1600" spc="12">
                <a:latin typeface="Calibri"/>
              </a:rPr>
              <a:t> </a:t>
            </a:r>
            <a:r>
              <a:rPr lang="ru-RU" sz="1600" spc="-12">
                <a:latin typeface="Calibri"/>
              </a:rPr>
              <a:t>учреждение</a:t>
            </a:r>
            <a:endParaRPr lang="ru-RU" sz="1600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600" spc="-1">
                <a:latin typeface="Calibri"/>
              </a:rPr>
              <a:t>«Курдумовский детский сад</a:t>
            </a:r>
            <a:r>
              <a:rPr lang="ru-RU" sz="1600" spc="-12">
                <a:latin typeface="Calibri"/>
              </a:rPr>
              <a:t>»</a:t>
            </a:r>
            <a:endParaRPr lang="ru-RU" sz="1600" spc="-1">
              <a:latin typeface="Arial"/>
            </a:endParaRPr>
          </a:p>
        </p:txBody>
      </p:sp>
      <p:sp>
        <p:nvSpPr>
          <p:cNvPr id="83" name="object 3"/>
          <p:cNvSpPr/>
          <p:nvPr/>
        </p:nvSpPr>
        <p:spPr>
          <a:xfrm>
            <a:off x="2820720" y="1711440"/>
            <a:ext cx="6725520" cy="2146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>
            <a:spAutoFit/>
          </a:bodyPr>
          <a:lstStyle/>
          <a:p>
            <a:pPr marL="12600" algn="ctr">
              <a:spcBef>
                <a:spcPts val="96"/>
              </a:spcBef>
            </a:pPr>
            <a:r>
              <a:rPr lang="ru-RU" sz="2800" b="1" spc="-12">
                <a:latin typeface="Calibri"/>
              </a:rPr>
              <a:t>Образовательная</a:t>
            </a:r>
            <a:r>
              <a:rPr lang="ru-RU" sz="2800" b="1" spc="-97">
                <a:latin typeface="Calibri"/>
              </a:rPr>
              <a:t> </a:t>
            </a:r>
            <a:r>
              <a:rPr lang="ru-RU" sz="2800" b="1" spc="-1">
                <a:latin typeface="Calibri"/>
              </a:rPr>
              <a:t>программа</a:t>
            </a:r>
            <a:r>
              <a:rPr lang="ru-RU" sz="2800" b="1" spc="-100">
                <a:latin typeface="Calibri"/>
              </a:rPr>
              <a:t> </a:t>
            </a:r>
            <a:r>
              <a:rPr lang="ru-RU" sz="2800" b="1" spc="-12">
                <a:latin typeface="Calibri"/>
              </a:rPr>
              <a:t>дошкольного образования</a:t>
            </a:r>
            <a:endParaRPr lang="ru-RU" sz="2800" spc="-1">
              <a:latin typeface="Arial"/>
            </a:endParaRPr>
          </a:p>
          <a:p>
            <a:pPr marL="957600" algn="ctr"/>
            <a:r>
              <a:rPr lang="ru-RU" sz="2800" b="1" spc="-12">
                <a:latin typeface="Calibri"/>
              </a:rPr>
              <a:t>муниципального</a:t>
            </a:r>
            <a:r>
              <a:rPr lang="ru-RU" sz="2800" b="1" spc="-75">
                <a:latin typeface="Calibri"/>
              </a:rPr>
              <a:t> </a:t>
            </a:r>
            <a:r>
              <a:rPr lang="ru-RU" sz="2800" b="1" spc="-12">
                <a:latin typeface="Calibri"/>
              </a:rPr>
              <a:t>дошкольного образовательного</a:t>
            </a:r>
            <a:r>
              <a:rPr lang="ru-RU" sz="2800" b="1" spc="-15">
                <a:latin typeface="Calibri"/>
              </a:rPr>
              <a:t> </a:t>
            </a:r>
            <a:r>
              <a:rPr lang="ru-RU" sz="2800" b="1" spc="-12">
                <a:latin typeface="Calibri"/>
              </a:rPr>
              <a:t>учреждения</a:t>
            </a:r>
            <a:endParaRPr lang="ru-RU" sz="2800" spc="-1">
              <a:latin typeface="Arial"/>
            </a:endParaRPr>
          </a:p>
          <a:p>
            <a:pPr marL="1440" algn="ctr">
              <a:spcBef>
                <a:spcPts val="6"/>
              </a:spcBef>
            </a:pPr>
            <a:r>
              <a:rPr lang="ru-RU" sz="2800" b="1" spc="-1">
                <a:latin typeface="Calibri"/>
              </a:rPr>
              <a:t>«Курдумовский детский сад</a:t>
            </a:r>
            <a:r>
              <a:rPr lang="ru-RU" sz="2800" b="1" spc="-12">
                <a:latin typeface="Calibri"/>
              </a:rPr>
              <a:t>»</a:t>
            </a:r>
            <a:endParaRPr lang="ru-RU" sz="2800" spc="-1">
              <a:latin typeface="Arial"/>
            </a:endParaRPr>
          </a:p>
        </p:txBody>
      </p:sp>
      <p:sp>
        <p:nvSpPr>
          <p:cNvPr id="84" name="object 4"/>
          <p:cNvSpPr/>
          <p:nvPr/>
        </p:nvSpPr>
        <p:spPr>
          <a:xfrm>
            <a:off x="3942480" y="4130281"/>
            <a:ext cx="4482000" cy="25858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>
            <a:spAutoFit/>
          </a:bodyPr>
          <a:lstStyle/>
          <a:p>
            <a:pPr marL="12600">
              <a:spcBef>
                <a:spcPts val="96"/>
              </a:spcBef>
            </a:pPr>
            <a:r>
              <a:rPr lang="ru-RU" sz="1600" spc="-12">
                <a:latin typeface="Calibri"/>
              </a:rPr>
              <a:t>(утверждена</a:t>
            </a:r>
            <a:r>
              <a:rPr lang="ru-RU" sz="1600" spc="-35">
                <a:latin typeface="Calibri"/>
              </a:rPr>
              <a:t> </a:t>
            </a:r>
            <a:r>
              <a:rPr lang="ru-RU" sz="1600" spc="-1">
                <a:latin typeface="Calibri"/>
              </a:rPr>
              <a:t>приказом</a:t>
            </a:r>
            <a:r>
              <a:rPr lang="ru-RU" sz="1600" spc="-46">
                <a:latin typeface="Calibri"/>
              </a:rPr>
              <a:t>  № 01-14/40 </a:t>
            </a:r>
            <a:r>
              <a:rPr lang="ru-RU" sz="1600" spc="-1">
                <a:latin typeface="Calibri"/>
              </a:rPr>
              <a:t>от</a:t>
            </a:r>
            <a:r>
              <a:rPr lang="ru-RU" sz="1600" spc="-26">
                <a:latin typeface="Calibri"/>
              </a:rPr>
              <a:t> 31</a:t>
            </a:r>
            <a:r>
              <a:rPr lang="ru-RU" sz="1600" spc="-12">
                <a:latin typeface="Calibri"/>
              </a:rPr>
              <a:t>.08.2023</a:t>
            </a:r>
            <a:r>
              <a:rPr lang="ru-RU" sz="1600" spc="-15">
                <a:latin typeface="Calibri"/>
              </a:rPr>
              <a:t> </a:t>
            </a:r>
            <a:r>
              <a:rPr lang="ru-RU" sz="1600" spc="-26">
                <a:latin typeface="Calibri"/>
              </a:rPr>
              <a:t>г.)</a:t>
            </a:r>
            <a:endParaRPr lang="ru-RU" sz="16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8798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ject 2"/>
          <p:cNvSpPr txBox="1"/>
          <p:nvPr/>
        </p:nvSpPr>
        <p:spPr>
          <a:xfrm>
            <a:off x="3765720" y="1429200"/>
            <a:ext cx="4660560" cy="1158480"/>
          </a:xfrm>
          <a:prstGeom prst="rect">
            <a:avLst/>
          </a:prstGeom>
          <a:noFill/>
          <a:ln w="0">
            <a:noFill/>
          </a:ln>
        </p:spPr>
        <p:txBody>
          <a:bodyPr lIns="0" tIns="13320" rIns="0" bIns="0">
            <a:noAutofit/>
          </a:bodyPr>
          <a:lstStyle/>
          <a:p>
            <a:pPr marL="14040">
              <a:spcBef>
                <a:spcPts val="105"/>
              </a:spcBef>
            </a:pPr>
            <a:r>
              <a:rPr lang="ru-RU" sz="2000" b="1" spc="-1">
                <a:solidFill>
                  <a:srgbClr val="000000"/>
                </a:solidFill>
                <a:latin typeface="Calibri"/>
              </a:rPr>
              <a:t>Программа</a:t>
            </a:r>
            <a:r>
              <a:rPr lang="ru-RU" sz="2000" b="1" spc="-41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000" b="1" spc="-1">
                <a:solidFill>
                  <a:srgbClr val="000000"/>
                </a:solidFill>
                <a:latin typeface="Calibri"/>
              </a:rPr>
              <a:t>разработана</a:t>
            </a:r>
            <a:r>
              <a:rPr lang="ru-RU" sz="2000" b="1" spc="-46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000" b="1" spc="-1">
                <a:solidFill>
                  <a:srgbClr val="000000"/>
                </a:solidFill>
                <a:latin typeface="Calibri"/>
              </a:rPr>
              <a:t>в</a:t>
            </a:r>
            <a:r>
              <a:rPr lang="ru-RU" sz="2000" b="1" spc="-15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000" b="1" spc="-1">
                <a:solidFill>
                  <a:srgbClr val="000000"/>
                </a:solidFill>
                <a:latin typeface="Calibri"/>
              </a:rPr>
              <a:t>соответствии</a:t>
            </a:r>
            <a:r>
              <a:rPr lang="ru-RU" sz="2000" b="1" spc="-66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000" b="1" spc="-26">
                <a:solidFill>
                  <a:srgbClr val="000000"/>
                </a:solidFill>
                <a:latin typeface="Calibri"/>
              </a:rPr>
              <a:t>с:</a:t>
            </a:r>
            <a:endParaRPr lang="ru-RU" sz="2000" spc="-1">
              <a:latin typeface="Calibri"/>
            </a:endParaRPr>
          </a:p>
        </p:txBody>
      </p:sp>
      <p:sp>
        <p:nvSpPr>
          <p:cNvPr id="86" name="object 3"/>
          <p:cNvSpPr/>
          <p:nvPr/>
        </p:nvSpPr>
        <p:spPr>
          <a:xfrm>
            <a:off x="2756280" y="2040841"/>
            <a:ext cx="6738840" cy="25236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350640" indent="-338040">
              <a:spcBef>
                <a:spcPts val="99"/>
              </a:spcBef>
              <a:buClr>
                <a:srgbClr val="000000"/>
              </a:buClr>
              <a:buFont typeface="Wingdings" charset="2"/>
              <a:buChar char=""/>
              <a:tabLst>
                <a:tab pos="901080" algn="l"/>
              </a:tabLst>
            </a:pPr>
            <a:r>
              <a:rPr lang="ru-RU" b="1" spc="-12">
                <a:latin typeface="Calibri"/>
              </a:rPr>
              <a:t>федеральным</a:t>
            </a:r>
            <a:r>
              <a:rPr lang="ru-RU" b="1" spc="-32">
                <a:latin typeface="Calibri"/>
              </a:rPr>
              <a:t> </a:t>
            </a:r>
            <a:r>
              <a:rPr lang="ru-RU" b="1" spc="-12">
                <a:latin typeface="Calibri"/>
              </a:rPr>
              <a:t>государственным</a:t>
            </a:r>
            <a:r>
              <a:rPr lang="ru-RU" b="1" spc="-26">
                <a:latin typeface="Calibri"/>
              </a:rPr>
              <a:t> </a:t>
            </a:r>
            <a:r>
              <a:rPr lang="ru-RU" b="1" spc="-12">
                <a:latin typeface="Calibri"/>
              </a:rPr>
              <a:t>образовательным</a:t>
            </a:r>
            <a:r>
              <a:rPr lang="ru-RU" b="1" spc="-26">
                <a:latin typeface="Calibri"/>
              </a:rPr>
              <a:t> </a:t>
            </a:r>
            <a:r>
              <a:rPr lang="ru-RU" b="1" spc="-12">
                <a:latin typeface="Calibri"/>
              </a:rPr>
              <a:t>стандартом 	дошкольного</a:t>
            </a:r>
            <a:r>
              <a:rPr lang="ru-RU" b="1" spc="-52">
                <a:latin typeface="Calibri"/>
              </a:rPr>
              <a:t> </a:t>
            </a:r>
            <a:r>
              <a:rPr lang="ru-RU" b="1" spc="-1">
                <a:latin typeface="Calibri"/>
              </a:rPr>
              <a:t>образования</a:t>
            </a:r>
            <a:r>
              <a:rPr lang="ru-RU" b="1" spc="-60">
                <a:latin typeface="Calibri"/>
              </a:rPr>
              <a:t> </a:t>
            </a:r>
            <a:endParaRPr lang="ru-RU" spc="-1">
              <a:latin typeface="Arial"/>
            </a:endParaRPr>
          </a:p>
          <a:p>
            <a:pPr marL="12240" algn="ctr">
              <a:spcBef>
                <a:spcPts val="99"/>
              </a:spcBef>
              <a:tabLst>
                <a:tab pos="901080" algn="l"/>
              </a:tabLst>
            </a:pPr>
            <a:r>
              <a:rPr lang="ru-RU" spc="-12">
                <a:latin typeface="Calibri"/>
              </a:rPr>
              <a:t>(</a:t>
            </a:r>
            <a:r>
              <a:rPr lang="ru-RU" u="sng" spc="-12">
                <a:solidFill>
                  <a:srgbClr val="0000FF"/>
                </a:solidFill>
                <a:latin typeface="Calibri"/>
                <a:hlinkClick r:id="rId2"/>
              </a:rPr>
              <a:t>https://</a:t>
            </a:r>
            <a:r>
              <a:rPr lang="ru-RU" u="sng" spc="-12">
                <a:solidFill>
                  <a:srgbClr val="0000FF"/>
                </a:solidFill>
                <a:latin typeface="Calibri"/>
                <a:hlinkClick r:id="rId2"/>
              </a:rPr>
              <a:t>fgos.ru/fgos/fgos-do</a:t>
            </a:r>
            <a:r>
              <a:rPr lang="ru-RU" u="sng" spc="-12">
                <a:solidFill>
                  <a:srgbClr val="0000FF"/>
                </a:solidFill>
                <a:latin typeface="Calibri"/>
                <a:hlinkClick r:id="rId2"/>
              </a:rPr>
              <a:t>/?</a:t>
            </a:r>
            <a:r>
              <a:rPr lang="ru-RU" u="sng" spc="-12">
                <a:solidFill>
                  <a:srgbClr val="0000FF"/>
                </a:solidFill>
                <a:latin typeface="Calibri"/>
                <a:hlinkClick r:id="rId2"/>
              </a:rPr>
              <a:t>ysclid=lqbycpfbxk70782674</a:t>
            </a:r>
            <a:r>
              <a:rPr lang="ru-RU" spc="-12">
                <a:solidFill>
                  <a:srgbClr val="0000FF"/>
                </a:solidFill>
                <a:latin typeface="Calibri"/>
              </a:rPr>
              <a:t> )</a:t>
            </a:r>
            <a:endParaRPr lang="ru-RU" spc="-1">
              <a:latin typeface="Arial"/>
            </a:endParaRPr>
          </a:p>
          <a:p>
            <a:pPr marL="588600" lvl="1" indent="-338040">
              <a:spcBef>
                <a:spcPts val="2160"/>
              </a:spcBef>
              <a:buClr>
                <a:srgbClr val="000000"/>
              </a:buClr>
              <a:buFont typeface="Wingdings" charset="2"/>
              <a:buChar char=""/>
              <a:tabLst>
                <a:tab pos="588600" algn="l"/>
              </a:tabLst>
            </a:pPr>
            <a:r>
              <a:rPr lang="ru-RU" b="1" spc="-1">
                <a:solidFill>
                  <a:srgbClr val="0000FF"/>
                </a:solidFill>
                <a:latin typeface="Calibri"/>
              </a:rPr>
              <a:t>федеральной</a:t>
            </a:r>
            <a:r>
              <a:rPr lang="ru-RU" b="1" spc="-35">
                <a:solidFill>
                  <a:srgbClr val="0000FF"/>
                </a:solidFill>
                <a:latin typeface="Calibri"/>
              </a:rPr>
              <a:t> </a:t>
            </a:r>
            <a:r>
              <a:rPr lang="ru-RU" b="1" spc="-12">
                <a:solidFill>
                  <a:srgbClr val="0000FF"/>
                </a:solidFill>
                <a:latin typeface="Calibri"/>
              </a:rPr>
              <a:t>образовательной</a:t>
            </a:r>
            <a:r>
              <a:rPr lang="ru-RU" b="1" spc="-41">
                <a:solidFill>
                  <a:srgbClr val="0000FF"/>
                </a:solidFill>
                <a:latin typeface="Calibri"/>
              </a:rPr>
              <a:t> </a:t>
            </a:r>
            <a:r>
              <a:rPr lang="ru-RU" b="1" spc="-1">
                <a:solidFill>
                  <a:srgbClr val="0000FF"/>
                </a:solidFill>
                <a:latin typeface="Calibri"/>
              </a:rPr>
              <a:t>программой</a:t>
            </a:r>
            <a:r>
              <a:rPr lang="ru-RU" b="1" spc="-21">
                <a:solidFill>
                  <a:srgbClr val="0000FF"/>
                </a:solidFill>
                <a:latin typeface="Calibri"/>
              </a:rPr>
              <a:t> </a:t>
            </a:r>
            <a:r>
              <a:rPr lang="ru-RU" b="1" spc="-12">
                <a:solidFill>
                  <a:srgbClr val="0000FF"/>
                </a:solidFill>
                <a:latin typeface="Calibri"/>
              </a:rPr>
              <a:t>дошкольного</a:t>
            </a:r>
            <a:endParaRPr lang="ru-RU" spc="-1">
              <a:latin typeface="Arial"/>
            </a:endParaRPr>
          </a:p>
          <a:p>
            <a:pPr marL="225360" algn="ctr">
              <a:tabLst>
                <a:tab pos="588600" algn="l"/>
              </a:tabLst>
            </a:pPr>
            <a:r>
              <a:rPr lang="ru-RU" b="1" spc="-12">
                <a:solidFill>
                  <a:srgbClr val="0000FF"/>
                </a:solidFill>
                <a:latin typeface="Calibri"/>
              </a:rPr>
              <a:t>образования</a:t>
            </a:r>
            <a:endParaRPr lang="ru-RU" spc="-1">
              <a:latin typeface="Arial"/>
            </a:endParaRPr>
          </a:p>
          <a:p>
            <a:pPr marL="225360" algn="ctr">
              <a:tabLst>
                <a:tab pos="588600" algn="l"/>
              </a:tabLst>
            </a:pPr>
            <a:r>
              <a:rPr lang="ru-RU" spc="-12">
                <a:solidFill>
                  <a:srgbClr val="0000FF"/>
                </a:solidFill>
                <a:latin typeface="Calibri"/>
              </a:rPr>
              <a:t>(</a:t>
            </a:r>
            <a:r>
              <a:rPr lang="ru-RU" u="sng" spc="-12">
                <a:solidFill>
                  <a:srgbClr val="0000FF"/>
                </a:solidFill>
                <a:latin typeface="Calibri"/>
                <a:hlinkClick r:id="rId3"/>
              </a:rPr>
              <a:t>http://</a:t>
            </a:r>
            <a:r>
              <a:rPr lang="ru-RU" u="sng" spc="-12">
                <a:solidFill>
                  <a:srgbClr val="0000FF"/>
                </a:solidFill>
                <a:latin typeface="Calibri"/>
                <a:hlinkClick r:id="rId3"/>
              </a:rPr>
              <a:t>publication.pravo.gov.ru/Document/View/0001202212280044?ysclid=lqbyayxlki899249950</a:t>
            </a:r>
            <a:r>
              <a:rPr lang="ru-RU" spc="-12">
                <a:solidFill>
                  <a:srgbClr val="0000FF"/>
                </a:solidFill>
                <a:latin typeface="Calibri"/>
              </a:rPr>
              <a:t>)</a:t>
            </a:r>
            <a:endParaRPr lang="ru-RU" spc="-1">
              <a:latin typeface="Arial"/>
            </a:endParaRPr>
          </a:p>
          <a:p>
            <a:pPr marL="225360" algn="ctr">
              <a:tabLst>
                <a:tab pos="588600" algn="l"/>
              </a:tabLst>
            </a:pPr>
            <a:endParaRPr lang="ru-RU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508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bject 2"/>
          <p:cNvSpPr/>
          <p:nvPr/>
        </p:nvSpPr>
        <p:spPr>
          <a:xfrm>
            <a:off x="2978760" y="2439000"/>
            <a:ext cx="6447600" cy="111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2520" algn="ctr">
              <a:spcBef>
                <a:spcPts val="99"/>
              </a:spcBef>
            </a:pPr>
            <a:r>
              <a:rPr lang="ru-RU" spc="-1">
                <a:latin typeface="Calibri"/>
              </a:rPr>
              <a:t>Программа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предусмотрена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для</a:t>
            </a:r>
            <a:r>
              <a:rPr lang="ru-RU" spc="-75">
                <a:latin typeface="Calibri"/>
              </a:rPr>
              <a:t> </a:t>
            </a:r>
            <a:r>
              <a:rPr lang="ru-RU" spc="-1">
                <a:latin typeface="Calibri"/>
              </a:rPr>
              <a:t>освоения</a:t>
            </a:r>
            <a:r>
              <a:rPr lang="ru-RU" spc="-35">
                <a:latin typeface="Calibri"/>
              </a:rPr>
              <a:t> </a:t>
            </a:r>
            <a:r>
              <a:rPr lang="ru-RU" spc="-12">
                <a:latin typeface="Calibri"/>
              </a:rPr>
              <a:t>детьми</a:t>
            </a:r>
            <a:endParaRPr lang="ru-RU" spc="-1">
              <a:latin typeface="Arial"/>
            </a:endParaRPr>
          </a:p>
          <a:p>
            <a:pPr marL="720" algn="ctr"/>
            <a:r>
              <a:rPr lang="ru-RU" spc="-1">
                <a:latin typeface="Calibri"/>
              </a:rPr>
              <a:t>в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возрасте</a:t>
            </a:r>
            <a:r>
              <a:rPr lang="ru-RU" spc="-12">
                <a:latin typeface="Calibri"/>
              </a:rPr>
              <a:t> </a:t>
            </a:r>
            <a:r>
              <a:rPr lang="ru-RU" spc="-1">
                <a:latin typeface="Calibri"/>
              </a:rPr>
              <a:t>от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1,5</a:t>
            </a:r>
            <a:r>
              <a:rPr lang="ru-RU" spc="-26">
                <a:latin typeface="Calibri"/>
              </a:rPr>
              <a:t> </a:t>
            </a:r>
            <a:r>
              <a:rPr lang="ru-RU" spc="-1">
                <a:latin typeface="Calibri"/>
              </a:rPr>
              <a:t>до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7</a:t>
            </a:r>
            <a:r>
              <a:rPr lang="ru-RU" spc="-35">
                <a:latin typeface="Calibri"/>
              </a:rPr>
              <a:t> </a:t>
            </a:r>
            <a:r>
              <a:rPr lang="ru-RU" spc="-26">
                <a:latin typeface="Calibri"/>
              </a:rPr>
              <a:t>лет</a:t>
            </a:r>
            <a:endParaRPr lang="ru-RU" spc="-1">
              <a:latin typeface="Arial"/>
            </a:endParaRPr>
          </a:p>
          <a:p>
            <a:pPr marL="720" algn="ctr"/>
            <a:r>
              <a:rPr lang="ru-RU" spc="-1">
                <a:latin typeface="Calibri"/>
              </a:rPr>
              <a:t>в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группах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общеразвивающей направленности</a:t>
            </a:r>
            <a:endParaRPr lang="ru-RU" spc="-1">
              <a:latin typeface="Arial"/>
            </a:endParaRPr>
          </a:p>
          <a:p>
            <a:pPr marL="720" algn="ctr"/>
            <a:r>
              <a:rPr lang="ru-RU" spc="-1">
                <a:latin typeface="Calibri"/>
              </a:rPr>
              <a:t>и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реализуется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в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течение</a:t>
            </a:r>
            <a:r>
              <a:rPr lang="ru-RU" spc="-26">
                <a:latin typeface="Calibri"/>
              </a:rPr>
              <a:t> </a:t>
            </a:r>
            <a:r>
              <a:rPr lang="ru-RU" spc="-1">
                <a:latin typeface="Calibri"/>
              </a:rPr>
              <a:t>всего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времени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пребывания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детей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в</a:t>
            </a:r>
            <a:r>
              <a:rPr lang="ru-RU" spc="-35">
                <a:latin typeface="Calibri"/>
              </a:rPr>
              <a:t> </a:t>
            </a:r>
            <a:r>
              <a:rPr lang="ru-RU" spc="-21">
                <a:latin typeface="Calibri"/>
              </a:rPr>
              <a:t>ДОО.</a:t>
            </a:r>
            <a:endParaRPr lang="ru-RU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2262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object 2"/>
          <p:cNvGrpSpPr/>
          <p:nvPr/>
        </p:nvGrpSpPr>
        <p:grpSpPr>
          <a:xfrm>
            <a:off x="3304560" y="1547280"/>
            <a:ext cx="5654880" cy="1658520"/>
            <a:chOff x="1780560" y="1547280"/>
            <a:chExt cx="5654880" cy="1658520"/>
          </a:xfrm>
        </p:grpSpPr>
        <p:sp>
          <p:nvSpPr>
            <p:cNvPr id="89" name="object 3"/>
            <p:cNvSpPr/>
            <p:nvPr/>
          </p:nvSpPr>
          <p:spPr>
            <a:xfrm>
              <a:off x="1780560" y="2715480"/>
              <a:ext cx="5654880" cy="490320"/>
            </a:xfrm>
            <a:custGeom>
              <a:avLst/>
              <a:gdLst/>
              <a:ahLst/>
              <a:cxnLst/>
              <a:rect l="l" t="t" r="r" b="b"/>
              <a:pathLst>
                <a:path w="5655309" h="490855">
                  <a:moveTo>
                    <a:pt x="2827401" y="0"/>
                  </a:moveTo>
                  <a:lnTo>
                    <a:pt x="2827401" y="245363"/>
                  </a:lnTo>
                  <a:lnTo>
                    <a:pt x="5654929" y="245363"/>
                  </a:lnTo>
                  <a:lnTo>
                    <a:pt x="5654929" y="490728"/>
                  </a:lnTo>
                  <a:moveTo>
                    <a:pt x="2827401" y="0"/>
                  </a:moveTo>
                  <a:lnTo>
                    <a:pt x="2827401" y="490728"/>
                  </a:lnTo>
                  <a:moveTo>
                    <a:pt x="2827401" y="0"/>
                  </a:moveTo>
                  <a:lnTo>
                    <a:pt x="2827401" y="245363"/>
                  </a:lnTo>
                  <a:lnTo>
                    <a:pt x="0" y="245363"/>
                  </a:lnTo>
                  <a:lnTo>
                    <a:pt x="0" y="490728"/>
                  </a:lnTo>
                </a:path>
              </a:pathLst>
            </a:custGeom>
            <a:noFill/>
            <a:ln w="25400">
              <a:solidFill>
                <a:srgbClr val="9BBA58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object 4"/>
            <p:cNvSpPr/>
            <p:nvPr/>
          </p:nvSpPr>
          <p:spPr>
            <a:xfrm>
              <a:off x="3439800" y="154728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2336800" y="0"/>
                  </a:moveTo>
                  <a:lnTo>
                    <a:pt x="0" y="0"/>
                  </a:lnTo>
                  <a:lnTo>
                    <a:pt x="0" y="1168387"/>
                  </a:lnTo>
                  <a:lnTo>
                    <a:pt x="2336800" y="1168387"/>
                  </a:lnTo>
                  <a:lnTo>
                    <a:pt x="2336800" y="0"/>
                  </a:lnTo>
                  <a:close/>
                </a:path>
              </a:pathLst>
            </a:custGeom>
            <a:solidFill>
              <a:srgbClr val="4F81B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object 5"/>
            <p:cNvSpPr/>
            <p:nvPr/>
          </p:nvSpPr>
          <p:spPr>
            <a:xfrm>
              <a:off x="3439800" y="154728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0" y="1168387"/>
                  </a:moveTo>
                  <a:lnTo>
                    <a:pt x="2336800" y="1168387"/>
                  </a:lnTo>
                  <a:lnTo>
                    <a:pt x="2336800" y="0"/>
                  </a:lnTo>
                  <a:lnTo>
                    <a:pt x="0" y="0"/>
                  </a:lnTo>
                  <a:lnTo>
                    <a:pt x="0" y="1168387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2" name="object 6"/>
          <p:cNvSpPr/>
          <p:nvPr/>
        </p:nvSpPr>
        <p:spPr>
          <a:xfrm>
            <a:off x="4963800" y="1547280"/>
            <a:ext cx="2336400" cy="9080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13480" rIns="0" bIns="0">
            <a:spAutoFit/>
          </a:bodyPr>
          <a:lstStyle/>
          <a:p>
            <a:pPr marL="1440" algn="ctr">
              <a:lnSpc>
                <a:spcPts val="2650"/>
              </a:lnSpc>
              <a:spcBef>
                <a:spcPts val="1681"/>
              </a:spcBef>
            </a:pPr>
            <a:r>
              <a:rPr lang="ru-RU" sz="2300" spc="-12">
                <a:solidFill>
                  <a:srgbClr val="FFFFFF"/>
                </a:solidFill>
                <a:latin typeface="Calibri"/>
              </a:rPr>
              <a:t>Образовательная</a:t>
            </a:r>
            <a:endParaRPr lang="ru-RU" sz="2300" spc="-1">
              <a:latin typeface="Arial"/>
            </a:endParaRPr>
          </a:p>
          <a:p>
            <a:pPr marL="1440" algn="ctr">
              <a:lnSpc>
                <a:spcPts val="2650"/>
              </a:lnSpc>
            </a:pPr>
            <a:r>
              <a:rPr lang="ru-RU" sz="2300" spc="-12">
                <a:solidFill>
                  <a:srgbClr val="FFFFFF"/>
                </a:solidFill>
                <a:latin typeface="Calibri"/>
              </a:rPr>
              <a:t>программа</a:t>
            </a:r>
            <a:endParaRPr lang="ru-RU" sz="2300" spc="-1">
              <a:latin typeface="Arial"/>
            </a:endParaRPr>
          </a:p>
        </p:txBody>
      </p:sp>
      <p:grpSp>
        <p:nvGrpSpPr>
          <p:cNvPr id="93" name="object 7"/>
          <p:cNvGrpSpPr/>
          <p:nvPr/>
        </p:nvGrpSpPr>
        <p:grpSpPr>
          <a:xfrm>
            <a:off x="2136000" y="3206160"/>
            <a:ext cx="2336400" cy="1168200"/>
            <a:chOff x="612000" y="3206160"/>
            <a:chExt cx="2336400" cy="1168200"/>
          </a:xfrm>
        </p:grpSpPr>
        <p:sp>
          <p:nvSpPr>
            <p:cNvPr id="94" name="object 8"/>
            <p:cNvSpPr/>
            <p:nvPr/>
          </p:nvSpPr>
          <p:spPr>
            <a:xfrm>
              <a:off x="612000" y="320616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2336800" y="0"/>
                  </a:moveTo>
                  <a:lnTo>
                    <a:pt x="0" y="0"/>
                  </a:lnTo>
                  <a:lnTo>
                    <a:pt x="0" y="1168387"/>
                  </a:lnTo>
                  <a:lnTo>
                    <a:pt x="2336800" y="1168387"/>
                  </a:lnTo>
                  <a:lnTo>
                    <a:pt x="2336800" y="0"/>
                  </a:lnTo>
                  <a:close/>
                </a:path>
              </a:pathLst>
            </a:custGeom>
            <a:solidFill>
              <a:srgbClr val="9BBA5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object 9"/>
            <p:cNvSpPr/>
            <p:nvPr/>
          </p:nvSpPr>
          <p:spPr>
            <a:xfrm>
              <a:off x="612000" y="320616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0" y="1168387"/>
                  </a:moveTo>
                  <a:lnTo>
                    <a:pt x="2336800" y="1168387"/>
                  </a:lnTo>
                  <a:lnTo>
                    <a:pt x="2336800" y="0"/>
                  </a:lnTo>
                  <a:lnTo>
                    <a:pt x="0" y="0"/>
                  </a:lnTo>
                  <a:lnTo>
                    <a:pt x="0" y="1168387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6" name="object 10"/>
          <p:cNvSpPr/>
          <p:nvPr/>
        </p:nvSpPr>
        <p:spPr>
          <a:xfrm>
            <a:off x="2136000" y="3206160"/>
            <a:ext cx="2336400" cy="670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>
            <a:spAutoFit/>
          </a:bodyPr>
          <a:lstStyle/>
          <a:p>
            <a:pPr>
              <a:spcBef>
                <a:spcPts val="306"/>
              </a:spcBef>
            </a:pPr>
            <a:endParaRPr lang="ru-RU" spc="-1">
              <a:latin typeface="Arial"/>
            </a:endParaRPr>
          </a:p>
          <a:p>
            <a:pPr marL="167040"/>
            <a:r>
              <a:rPr lang="ru-RU" sz="2300" spc="-1">
                <a:solidFill>
                  <a:srgbClr val="FFFFFF"/>
                </a:solidFill>
                <a:latin typeface="Calibri"/>
              </a:rPr>
              <a:t>Целевой</a:t>
            </a:r>
            <a:r>
              <a:rPr lang="ru-RU" sz="2300" spc="-114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300" spc="-12">
                <a:solidFill>
                  <a:srgbClr val="FFFFFF"/>
                </a:solidFill>
                <a:latin typeface="Calibri"/>
              </a:rPr>
              <a:t>раздел</a:t>
            </a:r>
            <a:endParaRPr lang="ru-RU" sz="2300" spc="-1">
              <a:latin typeface="Arial"/>
            </a:endParaRPr>
          </a:p>
        </p:txBody>
      </p:sp>
      <p:grpSp>
        <p:nvGrpSpPr>
          <p:cNvPr id="97" name="object 11"/>
          <p:cNvGrpSpPr/>
          <p:nvPr/>
        </p:nvGrpSpPr>
        <p:grpSpPr>
          <a:xfrm>
            <a:off x="4963800" y="3206160"/>
            <a:ext cx="2336400" cy="1168200"/>
            <a:chOff x="3439800" y="3206160"/>
            <a:chExt cx="2336400" cy="1168200"/>
          </a:xfrm>
        </p:grpSpPr>
        <p:sp>
          <p:nvSpPr>
            <p:cNvPr id="98" name="object 12"/>
            <p:cNvSpPr/>
            <p:nvPr/>
          </p:nvSpPr>
          <p:spPr>
            <a:xfrm>
              <a:off x="3439800" y="320616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2336800" y="0"/>
                  </a:moveTo>
                  <a:lnTo>
                    <a:pt x="0" y="0"/>
                  </a:lnTo>
                  <a:lnTo>
                    <a:pt x="0" y="1168387"/>
                  </a:lnTo>
                  <a:lnTo>
                    <a:pt x="2336800" y="1168387"/>
                  </a:lnTo>
                  <a:lnTo>
                    <a:pt x="2336800" y="0"/>
                  </a:lnTo>
                  <a:close/>
                </a:path>
              </a:pathLst>
            </a:custGeom>
            <a:solidFill>
              <a:srgbClr val="9BBA5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9" name="object 13"/>
            <p:cNvSpPr/>
            <p:nvPr/>
          </p:nvSpPr>
          <p:spPr>
            <a:xfrm>
              <a:off x="3439800" y="320616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0" y="1168387"/>
                  </a:moveTo>
                  <a:lnTo>
                    <a:pt x="2336800" y="1168387"/>
                  </a:lnTo>
                  <a:lnTo>
                    <a:pt x="2336800" y="0"/>
                  </a:lnTo>
                  <a:lnTo>
                    <a:pt x="0" y="0"/>
                  </a:lnTo>
                  <a:lnTo>
                    <a:pt x="0" y="1168387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0" name="object 14"/>
          <p:cNvSpPr/>
          <p:nvPr/>
        </p:nvSpPr>
        <p:spPr>
          <a:xfrm>
            <a:off x="4963800" y="3206160"/>
            <a:ext cx="2336400" cy="892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48760" rIns="0" bIns="0">
            <a:spAutoFit/>
          </a:bodyPr>
          <a:lstStyle/>
          <a:p>
            <a:pPr marL="735840" indent="-639720">
              <a:lnSpc>
                <a:spcPts val="2531"/>
              </a:lnSpc>
              <a:spcBef>
                <a:spcPts val="1959"/>
              </a:spcBef>
              <a:tabLst>
                <a:tab pos="0" algn="l"/>
              </a:tabLst>
            </a:pPr>
            <a:r>
              <a:rPr lang="ru-RU" sz="2300" spc="-26">
                <a:solidFill>
                  <a:srgbClr val="FFFFFF"/>
                </a:solidFill>
                <a:latin typeface="Calibri"/>
              </a:rPr>
              <a:t>Содержательный </a:t>
            </a:r>
            <a:r>
              <a:rPr lang="ru-RU" sz="2300" spc="-12">
                <a:solidFill>
                  <a:srgbClr val="FFFFFF"/>
                </a:solidFill>
                <a:latin typeface="Calibri"/>
              </a:rPr>
              <a:t>раздел</a:t>
            </a:r>
            <a:endParaRPr lang="ru-RU" sz="2300" spc="-1">
              <a:latin typeface="Arial"/>
            </a:endParaRPr>
          </a:p>
        </p:txBody>
      </p:sp>
      <p:grpSp>
        <p:nvGrpSpPr>
          <p:cNvPr id="101" name="object 15"/>
          <p:cNvGrpSpPr/>
          <p:nvPr/>
        </p:nvGrpSpPr>
        <p:grpSpPr>
          <a:xfrm>
            <a:off x="7791240" y="3206160"/>
            <a:ext cx="2336400" cy="1168200"/>
            <a:chOff x="6267240" y="3206160"/>
            <a:chExt cx="2336400" cy="1168200"/>
          </a:xfrm>
        </p:grpSpPr>
        <p:sp>
          <p:nvSpPr>
            <p:cNvPr id="102" name="object 16"/>
            <p:cNvSpPr/>
            <p:nvPr/>
          </p:nvSpPr>
          <p:spPr>
            <a:xfrm>
              <a:off x="6267240" y="320616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2336800" y="0"/>
                  </a:moveTo>
                  <a:lnTo>
                    <a:pt x="0" y="0"/>
                  </a:lnTo>
                  <a:lnTo>
                    <a:pt x="0" y="1168387"/>
                  </a:lnTo>
                  <a:lnTo>
                    <a:pt x="2336800" y="1168387"/>
                  </a:lnTo>
                  <a:lnTo>
                    <a:pt x="2336800" y="0"/>
                  </a:lnTo>
                  <a:close/>
                </a:path>
              </a:pathLst>
            </a:custGeom>
            <a:solidFill>
              <a:srgbClr val="9BBA5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" name="object 17"/>
            <p:cNvSpPr/>
            <p:nvPr/>
          </p:nvSpPr>
          <p:spPr>
            <a:xfrm>
              <a:off x="6267240" y="3206160"/>
              <a:ext cx="2336400" cy="1168200"/>
            </a:xfrm>
            <a:custGeom>
              <a:avLst/>
              <a:gdLst/>
              <a:ahLst/>
              <a:cxnLst/>
              <a:rect l="l" t="t" r="r" b="b"/>
              <a:pathLst>
                <a:path w="2336800" h="1168400">
                  <a:moveTo>
                    <a:pt x="0" y="1168387"/>
                  </a:moveTo>
                  <a:lnTo>
                    <a:pt x="2336800" y="1168387"/>
                  </a:lnTo>
                  <a:lnTo>
                    <a:pt x="2336800" y="0"/>
                  </a:lnTo>
                  <a:lnTo>
                    <a:pt x="0" y="0"/>
                  </a:lnTo>
                  <a:lnTo>
                    <a:pt x="0" y="1168387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4" name="object 18"/>
          <p:cNvSpPr/>
          <p:nvPr/>
        </p:nvSpPr>
        <p:spPr>
          <a:xfrm>
            <a:off x="7791240" y="3206160"/>
            <a:ext cx="2336400" cy="892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48760" rIns="0" bIns="0">
            <a:spAutoFit/>
          </a:bodyPr>
          <a:lstStyle/>
          <a:p>
            <a:pPr marL="736560" indent="-718920">
              <a:lnSpc>
                <a:spcPts val="2531"/>
              </a:lnSpc>
              <a:spcBef>
                <a:spcPts val="1959"/>
              </a:spcBef>
              <a:tabLst>
                <a:tab pos="0" algn="l"/>
              </a:tabLst>
            </a:pPr>
            <a:r>
              <a:rPr lang="ru-RU" sz="2300" spc="-12">
                <a:solidFill>
                  <a:srgbClr val="FFFFFF"/>
                </a:solidFill>
                <a:latin typeface="Calibri"/>
              </a:rPr>
              <a:t>Организационный раздел</a:t>
            </a:r>
            <a:endParaRPr lang="ru-RU" sz="2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6490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object 2"/>
          <p:cNvSpPr/>
          <p:nvPr/>
        </p:nvSpPr>
        <p:spPr>
          <a:xfrm>
            <a:off x="2731080" y="1554120"/>
            <a:ext cx="6855840" cy="22389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979920" indent="-286200">
              <a:spcBef>
                <a:spcPts val="99"/>
              </a:spcBef>
              <a:buClr>
                <a:srgbClr val="000000"/>
              </a:buClr>
              <a:buFont typeface="Wingdings" charset="2"/>
              <a:buChar char=""/>
              <a:tabLst>
                <a:tab pos="979920" algn="l"/>
              </a:tabLst>
            </a:pPr>
            <a:r>
              <a:rPr lang="ru-RU" spc="-1">
                <a:latin typeface="Calibri"/>
              </a:rPr>
              <a:t>Цели,</a:t>
            </a:r>
            <a:r>
              <a:rPr lang="ru-RU" spc="-92">
                <a:latin typeface="Calibri"/>
              </a:rPr>
              <a:t> </a:t>
            </a:r>
            <a:r>
              <a:rPr lang="ru-RU" spc="-1">
                <a:latin typeface="Calibri"/>
              </a:rPr>
              <a:t>задачи,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принципы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формирования</a:t>
            </a:r>
            <a:r>
              <a:rPr lang="ru-RU" spc="-72">
                <a:latin typeface="Calibri"/>
              </a:rPr>
              <a:t> </a:t>
            </a:r>
            <a:r>
              <a:rPr lang="ru-RU" spc="-12">
                <a:latin typeface="Calibri"/>
              </a:rPr>
              <a:t>Программы.</a:t>
            </a:r>
            <a:endParaRPr lang="ru-RU" spc="-1">
              <a:latin typeface="Arial"/>
            </a:endParaRPr>
          </a:p>
          <a:p>
            <a:pPr marL="485280" indent="-42840">
              <a:spcBef>
                <a:spcPts val="2160"/>
              </a:spcBef>
              <a:buClr>
                <a:srgbClr val="000000"/>
              </a:buClr>
              <a:buFont typeface="Wingdings" charset="2"/>
              <a:buChar char=""/>
              <a:tabLst>
                <a:tab pos="485280" algn="l"/>
                <a:tab pos="728280" algn="l"/>
              </a:tabLst>
            </a:pPr>
            <a:r>
              <a:rPr lang="ru-RU" spc="-12">
                <a:latin typeface="Calibri"/>
              </a:rPr>
              <a:t>	Планируемые</a:t>
            </a:r>
            <a:r>
              <a:rPr lang="ru-RU" spc="-41">
                <a:latin typeface="Calibri"/>
              </a:rPr>
              <a:t> </a:t>
            </a:r>
            <a:r>
              <a:rPr lang="ru-RU" spc="-21">
                <a:latin typeface="Calibri"/>
              </a:rPr>
              <a:t>результаты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освоения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Программы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в</a:t>
            </a:r>
            <a:r>
              <a:rPr lang="ru-RU" spc="-46">
                <a:latin typeface="Calibri"/>
              </a:rPr>
              <a:t> </a:t>
            </a:r>
            <a:r>
              <a:rPr lang="ru-RU" spc="-12">
                <a:latin typeface="Calibri"/>
              </a:rPr>
              <a:t>раннем, дошкольном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возрастах,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а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также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на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этапе</a:t>
            </a:r>
            <a:r>
              <a:rPr lang="ru-RU" spc="-32">
                <a:latin typeface="Calibri"/>
              </a:rPr>
              <a:t> </a:t>
            </a:r>
            <a:r>
              <a:rPr lang="ru-RU" spc="-12">
                <a:latin typeface="Calibri"/>
              </a:rPr>
              <a:t>завершения</a:t>
            </a:r>
            <a:r>
              <a:rPr lang="ru-RU" spc="-26">
                <a:latin typeface="Calibri"/>
              </a:rPr>
              <a:t> </a:t>
            </a:r>
            <a:r>
              <a:rPr lang="ru-RU" spc="-12">
                <a:latin typeface="Calibri"/>
              </a:rPr>
              <a:t>освоения</a:t>
            </a:r>
            <a:endParaRPr lang="ru-RU" spc="-1">
              <a:latin typeface="Arial"/>
            </a:endParaRPr>
          </a:p>
          <a:p>
            <a:pPr marL="2967840">
              <a:tabLst>
                <a:tab pos="485280" algn="l"/>
                <a:tab pos="728280" algn="l"/>
              </a:tabLst>
            </a:pPr>
            <a:r>
              <a:rPr lang="ru-RU" spc="-12">
                <a:latin typeface="Calibri"/>
              </a:rPr>
              <a:t>Программы.</a:t>
            </a:r>
            <a:endParaRPr lang="ru-RU" spc="-1">
              <a:latin typeface="Arial"/>
            </a:endParaRPr>
          </a:p>
          <a:p>
            <a:pPr marL="350640" indent="-337320">
              <a:spcBef>
                <a:spcPts val="2166"/>
              </a:spcBef>
              <a:buClr>
                <a:srgbClr val="000000"/>
              </a:buClr>
              <a:buFont typeface="Wingdings" charset="2"/>
              <a:buChar char=""/>
              <a:tabLst>
                <a:tab pos="350640" algn="l"/>
              </a:tabLst>
            </a:pPr>
            <a:r>
              <a:rPr lang="ru-RU" spc="-12">
                <a:latin typeface="Calibri"/>
              </a:rPr>
              <a:t>Подходы</a:t>
            </a:r>
            <a:r>
              <a:rPr lang="ru-RU" spc="-66">
                <a:latin typeface="Calibri"/>
              </a:rPr>
              <a:t> </a:t>
            </a:r>
            <a:r>
              <a:rPr lang="ru-RU" spc="-1">
                <a:latin typeface="Calibri"/>
              </a:rPr>
              <a:t>к</a:t>
            </a:r>
            <a:r>
              <a:rPr lang="ru-RU" spc="-52">
                <a:latin typeface="Calibri"/>
              </a:rPr>
              <a:t> </a:t>
            </a:r>
            <a:r>
              <a:rPr lang="ru-RU" spc="-12">
                <a:latin typeface="Calibri"/>
              </a:rPr>
              <a:t>педагогической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диагностике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достижения</a:t>
            </a:r>
            <a:r>
              <a:rPr lang="ru-RU" spc="-60">
                <a:latin typeface="Calibri"/>
              </a:rPr>
              <a:t> </a:t>
            </a:r>
            <a:r>
              <a:rPr lang="ru-RU" spc="-12">
                <a:latin typeface="Calibri"/>
              </a:rPr>
              <a:t>планируемых</a:t>
            </a:r>
            <a:endParaRPr lang="ru-RU" spc="-1">
              <a:latin typeface="Arial"/>
            </a:endParaRPr>
          </a:p>
          <a:p>
            <a:pPr marL="2966040">
              <a:tabLst>
                <a:tab pos="350640" algn="l"/>
              </a:tabLst>
            </a:pPr>
            <a:r>
              <a:rPr lang="ru-RU" spc="-12">
                <a:latin typeface="Calibri"/>
              </a:rPr>
              <a:t>результатов.</a:t>
            </a:r>
            <a:endParaRPr lang="ru-RU" spc="-1">
              <a:latin typeface="Arial"/>
            </a:endParaRPr>
          </a:p>
        </p:txBody>
      </p:sp>
      <p:sp>
        <p:nvSpPr>
          <p:cNvPr id="106" name="object 3"/>
          <p:cNvSpPr txBox="1"/>
          <p:nvPr/>
        </p:nvSpPr>
        <p:spPr>
          <a:xfrm>
            <a:off x="2423640" y="404640"/>
            <a:ext cx="7416360" cy="1171080"/>
          </a:xfrm>
          <a:prstGeom prst="rect">
            <a:avLst/>
          </a:prstGeom>
          <a:solidFill>
            <a:srgbClr val="92D050"/>
          </a:solidFill>
          <a:ln w="9360">
            <a:solidFill>
              <a:srgbClr val="92D050"/>
            </a:solidFill>
            <a:round/>
          </a:ln>
        </p:spPr>
        <p:txBody>
          <a:bodyPr lIns="0" tIns="25920" rIns="0" bIns="0">
            <a:noAutofit/>
          </a:bodyPr>
          <a:lstStyle/>
          <a:p>
            <a:pPr algn="ctr">
              <a:spcBef>
                <a:spcPts val="204"/>
              </a:spcBef>
            </a:pPr>
            <a:r>
              <a:rPr lang="ru-RU" sz="2400" spc="-1">
                <a:solidFill>
                  <a:srgbClr val="FFFFFF"/>
                </a:solidFill>
                <a:latin typeface="Calibri"/>
              </a:rPr>
              <a:t>ЦЕЛЕВОЙ</a:t>
            </a:r>
            <a:r>
              <a:rPr lang="ru-RU" sz="2400" spc="-75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400" spc="-12">
                <a:solidFill>
                  <a:srgbClr val="FFFFFF"/>
                </a:solidFill>
                <a:latin typeface="Calibri"/>
              </a:rPr>
              <a:t>РАЗДЕЛ</a:t>
            </a:r>
            <a:endParaRPr lang="ru-RU" sz="2400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883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bject 2"/>
          <p:cNvSpPr/>
          <p:nvPr/>
        </p:nvSpPr>
        <p:spPr>
          <a:xfrm>
            <a:off x="2277120" y="1185121"/>
            <a:ext cx="7730640" cy="50089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286560" indent="-286200" algn="ctr">
              <a:spcBef>
                <a:spcPts val="99"/>
              </a:spcBef>
              <a:buClr>
                <a:srgbClr val="000000"/>
              </a:buClr>
              <a:buFont typeface="Wingdings" charset="2"/>
              <a:buChar char=""/>
              <a:tabLst>
                <a:tab pos="286560" algn="l"/>
              </a:tabLst>
            </a:pPr>
            <a:r>
              <a:rPr lang="ru-RU" spc="-1">
                <a:latin typeface="Calibri"/>
              </a:rPr>
              <a:t>Задачи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содержание</a:t>
            </a:r>
            <a:r>
              <a:rPr lang="ru-RU" spc="-35">
                <a:latin typeface="Calibri"/>
              </a:rPr>
              <a:t> </a:t>
            </a:r>
            <a:r>
              <a:rPr lang="ru-RU" spc="-12">
                <a:latin typeface="Calibri"/>
              </a:rPr>
              <a:t>образовательной</a:t>
            </a:r>
            <a:r>
              <a:rPr lang="ru-RU" spc="-46">
                <a:latin typeface="Calibri"/>
              </a:rPr>
              <a:t> </a:t>
            </a:r>
            <a:r>
              <a:rPr lang="ru-RU" spc="-12">
                <a:latin typeface="Calibri"/>
              </a:rPr>
              <a:t>деятельности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по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каждой</a:t>
            </a:r>
            <a:r>
              <a:rPr lang="ru-RU" spc="-55">
                <a:latin typeface="Calibri"/>
              </a:rPr>
              <a:t> </a:t>
            </a:r>
            <a:r>
              <a:rPr lang="ru-RU" spc="-26">
                <a:latin typeface="Calibri"/>
              </a:rPr>
              <a:t>из</a:t>
            </a:r>
            <a:endParaRPr lang="ru-RU" spc="-1">
              <a:latin typeface="Arial"/>
            </a:endParaRPr>
          </a:p>
          <a:p>
            <a:pPr marL="264960" algn="ctr">
              <a:tabLst>
                <a:tab pos="286560" algn="l"/>
              </a:tabLst>
            </a:pPr>
            <a:r>
              <a:rPr lang="ru-RU" spc="-12">
                <a:latin typeface="Calibri"/>
              </a:rPr>
              <a:t>образовательных</a:t>
            </a:r>
            <a:r>
              <a:rPr lang="ru-RU" spc="-32">
                <a:latin typeface="Calibri"/>
              </a:rPr>
              <a:t> </a:t>
            </a:r>
            <a:r>
              <a:rPr lang="ru-RU" spc="-12">
                <a:latin typeface="Calibri"/>
              </a:rPr>
              <a:t>областей</a:t>
            </a:r>
            <a:r>
              <a:rPr lang="ru-RU" spc="-21">
                <a:latin typeface="Calibri"/>
              </a:rPr>
              <a:t> </a:t>
            </a:r>
            <a:r>
              <a:rPr lang="ru-RU" spc="-1">
                <a:latin typeface="Calibri"/>
              </a:rPr>
              <a:t>для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всех</a:t>
            </a:r>
            <a:r>
              <a:rPr lang="ru-RU" spc="-15">
                <a:latin typeface="Calibri"/>
              </a:rPr>
              <a:t> </a:t>
            </a:r>
            <a:r>
              <a:rPr lang="ru-RU" spc="-1">
                <a:latin typeface="Calibri"/>
              </a:rPr>
              <a:t>возрастных</a:t>
            </a:r>
            <a:r>
              <a:rPr lang="ru-RU" spc="-15">
                <a:latin typeface="Calibri"/>
              </a:rPr>
              <a:t> </a:t>
            </a:r>
            <a:r>
              <a:rPr lang="ru-RU" spc="-1">
                <a:latin typeface="Calibri"/>
              </a:rPr>
              <a:t>групп</a:t>
            </a:r>
            <a:r>
              <a:rPr lang="ru-RU" spc="-35">
                <a:latin typeface="Calibri"/>
              </a:rPr>
              <a:t> </a:t>
            </a:r>
            <a:r>
              <a:rPr lang="ru-RU" spc="-12">
                <a:latin typeface="Calibri"/>
              </a:rPr>
              <a:t>обучающихся</a:t>
            </a:r>
            <a:endParaRPr lang="ru-RU" spc="-1">
              <a:latin typeface="Arial"/>
            </a:endParaRPr>
          </a:p>
          <a:p>
            <a:pPr marL="398160" algn="ctr">
              <a:tabLst>
                <a:tab pos="286560" algn="l"/>
              </a:tabLst>
            </a:pPr>
            <a:r>
              <a:rPr lang="ru-RU" spc="-12">
                <a:latin typeface="Calibri"/>
              </a:rPr>
              <a:t>(социально-коммуникативное,</a:t>
            </a:r>
            <a:r>
              <a:rPr lang="ru-RU" spc="-21">
                <a:latin typeface="Calibri"/>
              </a:rPr>
              <a:t> </a:t>
            </a:r>
            <a:r>
              <a:rPr lang="ru-RU" spc="-12">
                <a:latin typeface="Calibri"/>
              </a:rPr>
              <a:t>познавательное,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речевое,</a:t>
            </a:r>
            <a:r>
              <a:rPr lang="ru-RU" spc="-26">
                <a:latin typeface="Calibri"/>
              </a:rPr>
              <a:t> </a:t>
            </a:r>
            <a:r>
              <a:rPr lang="ru-RU" spc="-12">
                <a:latin typeface="Calibri"/>
              </a:rPr>
              <a:t>художественно- эстетическое,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физическое</a:t>
            </a:r>
            <a:r>
              <a:rPr lang="ru-RU" spc="-55">
                <a:latin typeface="Calibri"/>
              </a:rPr>
              <a:t> </a:t>
            </a:r>
            <a:r>
              <a:rPr lang="ru-RU" spc="-12">
                <a:latin typeface="Calibri"/>
              </a:rPr>
              <a:t>развитие).</a:t>
            </a:r>
            <a:endParaRPr lang="ru-RU" spc="-1">
              <a:latin typeface="Arial"/>
            </a:endParaRPr>
          </a:p>
          <a:p>
            <a:pPr marL="286560" indent="-286200" algn="ctr">
              <a:spcBef>
                <a:spcPts val="2160"/>
              </a:spcBef>
              <a:buClr>
                <a:srgbClr val="000000"/>
              </a:buClr>
              <a:buFont typeface="Wingdings" charset="2"/>
              <a:buChar char=""/>
              <a:tabLst>
                <a:tab pos="286560" algn="l"/>
              </a:tabLst>
            </a:pPr>
            <a:r>
              <a:rPr lang="ru-RU" spc="-1">
                <a:latin typeface="Calibri"/>
              </a:rPr>
              <a:t>Описания</a:t>
            </a:r>
            <a:r>
              <a:rPr lang="ru-RU" spc="-55">
                <a:latin typeface="Calibri"/>
              </a:rPr>
              <a:t> </a:t>
            </a:r>
            <a:r>
              <a:rPr lang="ru-RU" spc="-12">
                <a:latin typeface="Calibri"/>
              </a:rPr>
              <a:t>вариативных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форм,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способов,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методов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средств</a:t>
            </a:r>
            <a:r>
              <a:rPr lang="ru-RU" spc="-46">
                <a:latin typeface="Calibri"/>
              </a:rPr>
              <a:t> </a:t>
            </a:r>
            <a:r>
              <a:rPr lang="ru-RU" spc="-12">
                <a:latin typeface="Calibri"/>
              </a:rPr>
              <a:t>реализации</a:t>
            </a:r>
            <a:endParaRPr lang="ru-RU" spc="-1">
              <a:latin typeface="Arial"/>
            </a:endParaRPr>
          </a:p>
          <a:p>
            <a:pPr marL="337320" algn="ctr">
              <a:spcBef>
                <a:spcPts val="6"/>
              </a:spcBef>
              <a:tabLst>
                <a:tab pos="286560" algn="l"/>
              </a:tabLst>
            </a:pPr>
            <a:r>
              <a:rPr lang="ru-RU" spc="-12">
                <a:latin typeface="Calibri"/>
              </a:rPr>
              <a:t>Программы;</a:t>
            </a:r>
            <a:r>
              <a:rPr lang="ru-RU" spc="-21">
                <a:latin typeface="Calibri"/>
              </a:rPr>
              <a:t> </a:t>
            </a:r>
            <a:r>
              <a:rPr lang="ru-RU" spc="-1">
                <a:latin typeface="Calibri"/>
              </a:rPr>
              <a:t>особенностей</a:t>
            </a:r>
            <a:r>
              <a:rPr lang="ru-RU" spc="-12">
                <a:latin typeface="Calibri"/>
              </a:rPr>
              <a:t> образовательной</a:t>
            </a:r>
            <a:r>
              <a:rPr lang="ru-RU" spc="-32">
                <a:latin typeface="Calibri"/>
              </a:rPr>
              <a:t> </a:t>
            </a:r>
            <a:r>
              <a:rPr lang="ru-RU" spc="-12">
                <a:latin typeface="Calibri"/>
              </a:rPr>
              <a:t>деятельности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разных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видов</a:t>
            </a:r>
            <a:r>
              <a:rPr lang="ru-RU" spc="-55">
                <a:latin typeface="Calibri"/>
              </a:rPr>
              <a:t> </a:t>
            </a:r>
            <a:r>
              <a:rPr lang="ru-RU" spc="-52">
                <a:latin typeface="Calibri"/>
              </a:rPr>
              <a:t>и </a:t>
            </a:r>
            <a:r>
              <a:rPr lang="ru-RU" spc="-21">
                <a:latin typeface="Calibri"/>
              </a:rPr>
              <a:t>культурных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практик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способов</a:t>
            </a:r>
            <a:r>
              <a:rPr lang="ru-RU" spc="-15">
                <a:latin typeface="Calibri"/>
              </a:rPr>
              <a:t> </a:t>
            </a:r>
            <a:r>
              <a:rPr lang="ru-RU" spc="-12">
                <a:latin typeface="Calibri"/>
              </a:rPr>
              <a:t>поддержки</a:t>
            </a:r>
            <a:r>
              <a:rPr lang="ru-RU" spc="-55">
                <a:latin typeface="Calibri"/>
              </a:rPr>
              <a:t> </a:t>
            </a:r>
            <a:r>
              <a:rPr lang="ru-RU" spc="-12">
                <a:latin typeface="Calibri"/>
              </a:rPr>
              <a:t>детской</a:t>
            </a:r>
            <a:r>
              <a:rPr lang="ru-RU" spc="-46">
                <a:latin typeface="Calibri"/>
              </a:rPr>
              <a:t> </a:t>
            </a:r>
            <a:r>
              <a:rPr lang="ru-RU" spc="-12">
                <a:latin typeface="Calibri"/>
              </a:rPr>
              <a:t>инициативы; взаимодействия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педагогического</a:t>
            </a:r>
            <a:r>
              <a:rPr lang="ru-RU" spc="-26">
                <a:latin typeface="Calibri"/>
              </a:rPr>
              <a:t> </a:t>
            </a:r>
            <a:r>
              <a:rPr lang="ru-RU" spc="-12">
                <a:latin typeface="Calibri"/>
              </a:rPr>
              <a:t>коллектива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с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семьями</a:t>
            </a:r>
            <a:r>
              <a:rPr lang="ru-RU" spc="-26">
                <a:latin typeface="Calibri"/>
              </a:rPr>
              <a:t> </a:t>
            </a:r>
            <a:r>
              <a:rPr lang="ru-RU" spc="-12">
                <a:latin typeface="Calibri"/>
              </a:rPr>
              <a:t>обучающихся; направления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21">
                <a:latin typeface="Calibri"/>
              </a:rPr>
              <a:t> </a:t>
            </a:r>
            <a:r>
              <a:rPr lang="ru-RU" spc="-1">
                <a:latin typeface="Calibri"/>
              </a:rPr>
              <a:t>задачи</a:t>
            </a:r>
            <a:r>
              <a:rPr lang="ru-RU" spc="-15">
                <a:latin typeface="Calibri"/>
              </a:rPr>
              <a:t> </a:t>
            </a:r>
            <a:r>
              <a:rPr lang="ru-RU" spc="-21">
                <a:latin typeface="Calibri"/>
              </a:rPr>
              <a:t>коррекционно-</a:t>
            </a:r>
            <a:r>
              <a:rPr lang="ru-RU" spc="-1">
                <a:latin typeface="Calibri"/>
              </a:rPr>
              <a:t>развивающей</a:t>
            </a:r>
            <a:r>
              <a:rPr lang="ru-RU" spc="18">
                <a:latin typeface="Calibri"/>
              </a:rPr>
              <a:t> </a:t>
            </a:r>
            <a:r>
              <a:rPr lang="ru-RU" spc="-1">
                <a:latin typeface="Calibri"/>
              </a:rPr>
              <a:t>работы</a:t>
            </a:r>
            <a:r>
              <a:rPr lang="ru-RU" spc="-7">
                <a:latin typeface="Calibri"/>
              </a:rPr>
              <a:t> </a:t>
            </a:r>
            <a:r>
              <a:rPr lang="ru-RU" spc="-1">
                <a:latin typeface="Calibri"/>
              </a:rPr>
              <a:t>с</a:t>
            </a:r>
            <a:r>
              <a:rPr lang="ru-RU" spc="-15">
                <a:latin typeface="Calibri"/>
              </a:rPr>
              <a:t> </a:t>
            </a:r>
            <a:r>
              <a:rPr lang="ru-RU" spc="-12">
                <a:latin typeface="Calibri"/>
              </a:rPr>
              <a:t>детьми</a:t>
            </a:r>
            <a:endParaRPr lang="ru-RU" spc="-1">
              <a:latin typeface="Arial"/>
            </a:endParaRPr>
          </a:p>
          <a:p>
            <a:pPr marL="610200" algn="ctr">
              <a:tabLst>
                <a:tab pos="286560" algn="l"/>
              </a:tabLst>
            </a:pPr>
            <a:r>
              <a:rPr lang="ru-RU" spc="-12">
                <a:latin typeface="Calibri"/>
              </a:rPr>
              <a:t>дошкольного</a:t>
            </a:r>
            <a:r>
              <a:rPr lang="ru-RU" spc="-26">
                <a:latin typeface="Calibri"/>
              </a:rPr>
              <a:t> </a:t>
            </a:r>
            <a:r>
              <a:rPr lang="ru-RU" spc="-1">
                <a:latin typeface="Calibri"/>
              </a:rPr>
              <a:t>возраста</a:t>
            </a:r>
            <a:r>
              <a:rPr lang="ru-RU" spc="-21">
                <a:latin typeface="Calibri"/>
              </a:rPr>
              <a:t> </a:t>
            </a:r>
            <a:r>
              <a:rPr lang="ru-RU" spc="-1">
                <a:latin typeface="Calibri"/>
              </a:rPr>
              <a:t>с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особыми</a:t>
            </a:r>
            <a:r>
              <a:rPr lang="ru-RU" spc="-7">
                <a:latin typeface="Calibri"/>
              </a:rPr>
              <a:t> </a:t>
            </a:r>
            <a:r>
              <a:rPr lang="ru-RU" spc="-12">
                <a:latin typeface="Calibri"/>
              </a:rPr>
              <a:t>образовательными</a:t>
            </a:r>
            <a:r>
              <a:rPr lang="ru-RU" spc="-26">
                <a:latin typeface="Calibri"/>
              </a:rPr>
              <a:t> </a:t>
            </a:r>
            <a:r>
              <a:rPr lang="ru-RU" spc="-12">
                <a:latin typeface="Calibri"/>
              </a:rPr>
              <a:t>потребностями </a:t>
            </a:r>
            <a:r>
              <a:rPr lang="ru-RU" spc="-1">
                <a:latin typeface="Calibri"/>
              </a:rPr>
              <a:t>различных</a:t>
            </a:r>
            <a:r>
              <a:rPr lang="ru-RU" spc="-32">
                <a:latin typeface="Calibri"/>
              </a:rPr>
              <a:t> </a:t>
            </a:r>
            <a:r>
              <a:rPr lang="ru-RU" spc="-12">
                <a:latin typeface="Calibri"/>
              </a:rPr>
              <a:t>целевых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групп,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в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том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числе</a:t>
            </a:r>
            <a:r>
              <a:rPr lang="ru-RU" spc="-26">
                <a:latin typeface="Calibri"/>
              </a:rPr>
              <a:t> </a:t>
            </a:r>
            <a:r>
              <a:rPr lang="ru-RU" spc="-1">
                <a:latin typeface="Calibri"/>
              </a:rPr>
              <a:t>детей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с</a:t>
            </a:r>
            <a:r>
              <a:rPr lang="ru-RU" spc="-35">
                <a:latin typeface="Calibri"/>
              </a:rPr>
              <a:t> </a:t>
            </a:r>
            <a:r>
              <a:rPr lang="ru-RU" spc="-12">
                <a:latin typeface="Calibri"/>
              </a:rPr>
              <a:t>ограниченными </a:t>
            </a:r>
            <a:r>
              <a:rPr lang="ru-RU" spc="-1">
                <a:latin typeface="Calibri"/>
              </a:rPr>
              <a:t>возможностями</a:t>
            </a:r>
            <a:r>
              <a:rPr lang="ru-RU" spc="-15">
                <a:latin typeface="Calibri"/>
              </a:rPr>
              <a:t> </a:t>
            </a:r>
            <a:r>
              <a:rPr lang="ru-RU" spc="-12">
                <a:latin typeface="Calibri"/>
              </a:rPr>
              <a:t>здоровья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35">
                <a:latin typeface="Calibri"/>
              </a:rPr>
              <a:t> </a:t>
            </a:r>
            <a:r>
              <a:rPr lang="ru-RU" spc="-21">
                <a:latin typeface="Calibri"/>
              </a:rPr>
              <a:t>детей-</a:t>
            </a:r>
            <a:r>
              <a:rPr lang="ru-RU" spc="-12">
                <a:latin typeface="Calibri"/>
              </a:rPr>
              <a:t>инвалидов.</a:t>
            </a:r>
            <a:endParaRPr lang="ru-RU" spc="-1">
              <a:latin typeface="Arial"/>
            </a:endParaRPr>
          </a:p>
          <a:p>
            <a:pPr marL="272880" indent="-260640" algn="just">
              <a:spcBef>
                <a:spcPts val="2160"/>
              </a:spcBef>
              <a:buClr>
                <a:srgbClr val="000000"/>
              </a:buClr>
              <a:buFont typeface="Wingdings" charset="2"/>
              <a:buChar char=""/>
              <a:tabLst>
                <a:tab pos="272880" algn="l"/>
                <a:tab pos="298440" algn="l"/>
              </a:tabLst>
            </a:pPr>
            <a:r>
              <a:rPr lang="ru-RU" spc="-1">
                <a:latin typeface="Calibri"/>
              </a:rPr>
              <a:t>Рабочая</a:t>
            </a:r>
            <a:r>
              <a:rPr lang="ru-RU" spc="-66">
                <a:latin typeface="Calibri"/>
              </a:rPr>
              <a:t> </a:t>
            </a:r>
            <a:r>
              <a:rPr lang="ru-RU" spc="-1">
                <a:latin typeface="Calibri"/>
              </a:rPr>
              <a:t>программа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воспитания,</a:t>
            </a:r>
            <a:r>
              <a:rPr lang="ru-RU" spc="-46">
                <a:latin typeface="Calibri"/>
              </a:rPr>
              <a:t> </a:t>
            </a:r>
            <a:r>
              <a:rPr lang="ru-RU" spc="-12">
                <a:latin typeface="Calibri"/>
              </a:rPr>
              <a:t>которая</a:t>
            </a:r>
            <a:r>
              <a:rPr lang="ru-RU" spc="-75">
                <a:latin typeface="Calibri"/>
              </a:rPr>
              <a:t> </a:t>
            </a:r>
            <a:r>
              <a:rPr lang="ru-RU" spc="-1">
                <a:latin typeface="Calibri"/>
              </a:rPr>
              <a:t>раскрывает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задачи</a:t>
            </a:r>
            <a:r>
              <a:rPr lang="ru-RU" spc="-66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72">
                <a:latin typeface="Calibri"/>
              </a:rPr>
              <a:t> </a:t>
            </a:r>
            <a:r>
              <a:rPr lang="ru-RU" spc="-12">
                <a:latin typeface="Calibri"/>
              </a:rPr>
              <a:t>направления воспитательной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работы,</a:t>
            </a:r>
            <a:r>
              <a:rPr lang="ru-RU" spc="-26">
                <a:latin typeface="Calibri"/>
              </a:rPr>
              <a:t> </a:t>
            </a:r>
            <a:r>
              <a:rPr lang="ru-RU" spc="-12">
                <a:latin typeface="Calibri"/>
              </a:rPr>
              <a:t>предусматривает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приобщение</a:t>
            </a:r>
            <a:r>
              <a:rPr lang="ru-RU" spc="-21">
                <a:latin typeface="Calibri"/>
              </a:rPr>
              <a:t> </a:t>
            </a:r>
            <a:r>
              <a:rPr lang="ru-RU" spc="-1">
                <a:latin typeface="Calibri"/>
              </a:rPr>
              <a:t>детей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к</a:t>
            </a:r>
            <a:r>
              <a:rPr lang="ru-RU" spc="-46">
                <a:latin typeface="Calibri"/>
              </a:rPr>
              <a:t> </a:t>
            </a:r>
            <a:r>
              <a:rPr lang="ru-RU" spc="-12">
                <a:latin typeface="Calibri"/>
              </a:rPr>
              <a:t>российским традиционным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духовным</a:t>
            </a:r>
            <a:r>
              <a:rPr lang="ru-RU" spc="-72">
                <a:latin typeface="Calibri"/>
              </a:rPr>
              <a:t> </a:t>
            </a:r>
            <a:r>
              <a:rPr lang="ru-RU" spc="-1">
                <a:latin typeface="Calibri"/>
              </a:rPr>
              <a:t>ценностям,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включая</a:t>
            </a:r>
            <a:r>
              <a:rPr lang="ru-RU" spc="-60">
                <a:latin typeface="Calibri"/>
              </a:rPr>
              <a:t> </a:t>
            </a:r>
            <a:r>
              <a:rPr lang="ru-RU" spc="-21">
                <a:latin typeface="Calibri"/>
              </a:rPr>
              <a:t>культурные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ценности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своей этнической</a:t>
            </a:r>
            <a:r>
              <a:rPr lang="ru-RU" spc="-26">
                <a:latin typeface="Calibri"/>
              </a:rPr>
              <a:t> </a:t>
            </a:r>
            <a:r>
              <a:rPr lang="ru-RU" spc="-1">
                <a:latin typeface="Calibri"/>
              </a:rPr>
              <a:t>группы,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правилам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нормам</a:t>
            </a:r>
            <a:r>
              <a:rPr lang="ru-RU" spc="-52">
                <a:latin typeface="Calibri"/>
              </a:rPr>
              <a:t> </a:t>
            </a:r>
            <a:r>
              <a:rPr lang="ru-RU" spc="-12">
                <a:latin typeface="Calibri"/>
              </a:rPr>
              <a:t>поведения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в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российском</a:t>
            </a:r>
            <a:r>
              <a:rPr lang="ru-RU" spc="-26">
                <a:latin typeface="Calibri"/>
              </a:rPr>
              <a:t> </a:t>
            </a:r>
            <a:r>
              <a:rPr lang="ru-RU" spc="-12">
                <a:latin typeface="Calibri"/>
              </a:rPr>
              <a:t>обществе.</a:t>
            </a:r>
            <a:endParaRPr lang="ru-RU" spc="-1">
              <a:latin typeface="Arial"/>
            </a:endParaRPr>
          </a:p>
        </p:txBody>
      </p:sp>
      <p:sp>
        <p:nvSpPr>
          <p:cNvPr id="108" name="object 3"/>
          <p:cNvSpPr txBox="1"/>
          <p:nvPr/>
        </p:nvSpPr>
        <p:spPr>
          <a:xfrm>
            <a:off x="2423640" y="404640"/>
            <a:ext cx="7416360" cy="1171080"/>
          </a:xfrm>
          <a:prstGeom prst="rect">
            <a:avLst/>
          </a:prstGeom>
          <a:solidFill>
            <a:srgbClr val="92D050"/>
          </a:solidFill>
          <a:ln w="9360">
            <a:solidFill>
              <a:srgbClr val="92D050"/>
            </a:solidFill>
            <a:round/>
          </a:ln>
        </p:spPr>
        <p:txBody>
          <a:bodyPr lIns="0" tIns="25920" rIns="0" bIns="0">
            <a:noAutofit/>
          </a:bodyPr>
          <a:lstStyle/>
          <a:p>
            <a:pPr marL="720" algn="ctr">
              <a:spcBef>
                <a:spcPts val="204"/>
              </a:spcBef>
            </a:pPr>
            <a:r>
              <a:rPr lang="ru-RU" sz="2400" spc="-26">
                <a:solidFill>
                  <a:srgbClr val="FFFFFF"/>
                </a:solidFill>
                <a:latin typeface="Calibri"/>
              </a:rPr>
              <a:t>СОДЕРЖАТЕЛЬНЫЙ</a:t>
            </a:r>
            <a:r>
              <a:rPr lang="ru-RU" sz="2400" spc="-32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400" spc="-12">
                <a:solidFill>
                  <a:srgbClr val="FFFFFF"/>
                </a:solidFill>
                <a:latin typeface="Calibri"/>
              </a:rPr>
              <a:t>РАЗДЕЛ</a:t>
            </a:r>
            <a:endParaRPr lang="ru-RU" sz="2400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9620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object 2"/>
          <p:cNvSpPr txBox="1"/>
          <p:nvPr/>
        </p:nvSpPr>
        <p:spPr>
          <a:xfrm>
            <a:off x="2570160" y="1430640"/>
            <a:ext cx="7176960" cy="467712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>
            <a:noAutofit/>
          </a:bodyPr>
          <a:lstStyle/>
          <a:p>
            <a:pPr marL="286560" indent="-286200" algn="ctr">
              <a:spcBef>
                <a:spcPts val="99"/>
              </a:spcBef>
              <a:buClr>
                <a:srgbClr val="000000"/>
              </a:buClr>
              <a:buFont typeface="Wingdings" charset="2"/>
              <a:buChar char=""/>
              <a:tabLst>
                <a:tab pos="286560" algn="l"/>
              </a:tabLst>
            </a:pPr>
            <a:r>
              <a:rPr lang="ru-RU" spc="-1">
                <a:solidFill>
                  <a:srgbClr val="000000"/>
                </a:solidFill>
                <a:latin typeface="Calibri"/>
              </a:rPr>
              <a:t>Описание </a:t>
            </a:r>
            <a:r>
              <a:rPr lang="ru-RU" spc="-26">
                <a:solidFill>
                  <a:srgbClr val="000000"/>
                </a:solidFill>
                <a:latin typeface="Calibri"/>
              </a:rPr>
              <a:t>психолого-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педагогических</a:t>
            </a:r>
            <a:r>
              <a:rPr lang="ru-RU" spc="-1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и</a:t>
            </a:r>
            <a:r>
              <a:rPr lang="ru-RU" spc="-1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кадровых</a:t>
            </a:r>
            <a:r>
              <a:rPr lang="ru-RU" spc="-3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условий</a:t>
            </a:r>
            <a:r>
              <a:rPr lang="ru-RU" spc="-1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реализации</a:t>
            </a:r>
            <a:endParaRPr lang="ru-RU" spc="-1">
              <a:latin typeface="Calibri"/>
            </a:endParaRPr>
          </a:p>
          <a:p>
            <a:pPr marL="236160" algn="ctr">
              <a:tabLst>
                <a:tab pos="286560" algn="l"/>
              </a:tabLst>
            </a:pPr>
            <a:r>
              <a:rPr lang="ru-RU" spc="-1">
                <a:solidFill>
                  <a:srgbClr val="000000"/>
                </a:solidFill>
                <a:latin typeface="Calibri"/>
              </a:rPr>
              <a:t>Программы,</a:t>
            </a:r>
            <a:r>
              <a:rPr lang="ru-RU" spc="-9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организации</a:t>
            </a:r>
            <a:r>
              <a:rPr lang="ru-RU" spc="-80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развивающей</a:t>
            </a:r>
            <a:r>
              <a:rPr lang="ru-RU" spc="-80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предметно-пространственной</a:t>
            </a:r>
            <a:endParaRPr lang="ru-RU" spc="-1">
              <a:latin typeface="Calibri"/>
            </a:endParaRPr>
          </a:p>
          <a:p>
            <a:pPr marL="233640" algn="ctr">
              <a:tabLst>
                <a:tab pos="286560" algn="l"/>
              </a:tabLst>
            </a:pPr>
            <a:r>
              <a:rPr lang="ru-RU" spc="-1">
                <a:solidFill>
                  <a:srgbClr val="000000"/>
                </a:solidFill>
                <a:latin typeface="Calibri"/>
              </a:rPr>
              <a:t>среды</a:t>
            </a:r>
            <a:r>
              <a:rPr lang="ru-RU" spc="-3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в</a:t>
            </a:r>
            <a:r>
              <a:rPr lang="ru-RU" spc="-21">
                <a:solidFill>
                  <a:srgbClr val="000000"/>
                </a:solidFill>
                <a:latin typeface="Calibri"/>
              </a:rPr>
              <a:t> ДОО.</a:t>
            </a:r>
            <a:endParaRPr lang="ru-RU" spc="-1">
              <a:latin typeface="Calibri"/>
            </a:endParaRPr>
          </a:p>
          <a:p>
            <a:pPr marL="286560" indent="-286200" algn="ctr">
              <a:spcBef>
                <a:spcPts val="2160"/>
              </a:spcBef>
              <a:buClr>
                <a:srgbClr val="000000"/>
              </a:buClr>
              <a:buFont typeface="Wingdings" charset="2"/>
              <a:buChar char=""/>
              <a:tabLst>
                <a:tab pos="286560" algn="l"/>
              </a:tabLst>
            </a:pPr>
            <a:r>
              <a:rPr lang="ru-RU" spc="-12">
                <a:solidFill>
                  <a:srgbClr val="000000"/>
                </a:solidFill>
                <a:latin typeface="Calibri"/>
              </a:rPr>
              <a:t>Материально-техническое</a:t>
            </a:r>
            <a:r>
              <a:rPr lang="ru-RU" spc="-5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обеспечение</a:t>
            </a:r>
            <a:r>
              <a:rPr lang="ru-RU" spc="-4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Программы,</a:t>
            </a:r>
            <a:r>
              <a:rPr lang="ru-RU" spc="-60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обеспеченность</a:t>
            </a:r>
            <a:endParaRPr lang="ru-RU" spc="-1">
              <a:latin typeface="Calibri"/>
            </a:endParaRPr>
          </a:p>
          <a:p>
            <a:pPr marL="232920" algn="ctr">
              <a:spcBef>
                <a:spcPts val="6"/>
              </a:spcBef>
              <a:tabLst>
                <a:tab pos="286560" algn="l"/>
              </a:tabLst>
            </a:pPr>
            <a:r>
              <a:rPr lang="ru-RU" spc="-12">
                <a:solidFill>
                  <a:srgbClr val="000000"/>
                </a:solidFill>
                <a:latin typeface="Calibri"/>
              </a:rPr>
              <a:t>методическими</a:t>
            </a:r>
            <a:r>
              <a:rPr lang="ru-RU" spc="4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материалами</a:t>
            </a:r>
            <a:r>
              <a:rPr lang="ru-RU" spc="-3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и</a:t>
            </a:r>
            <a:r>
              <a:rPr lang="ru-RU" spc="-1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средствами</a:t>
            </a:r>
            <a:r>
              <a:rPr lang="ru-RU" spc="-1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обучения</a:t>
            </a:r>
            <a:r>
              <a:rPr lang="ru-RU" spc="-21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и</a:t>
            </a:r>
            <a:r>
              <a:rPr lang="ru-RU" spc="-1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воспитания.</a:t>
            </a:r>
            <a:endParaRPr lang="ru-RU" spc="-1">
              <a:latin typeface="Calibri"/>
            </a:endParaRPr>
          </a:p>
          <a:p>
            <a:pPr marL="550080" lvl="1" indent="-286200">
              <a:spcBef>
                <a:spcPts val="2160"/>
              </a:spcBef>
              <a:buClr>
                <a:srgbClr val="000000"/>
              </a:buClr>
              <a:buFont typeface="Wingdings" charset="2"/>
              <a:buChar char=""/>
              <a:tabLst>
                <a:tab pos="611640" algn="l"/>
              </a:tabLst>
            </a:pPr>
            <a:r>
              <a:rPr lang="ru-RU" spc="-1">
                <a:solidFill>
                  <a:srgbClr val="000000"/>
                </a:solidFill>
                <a:latin typeface="Calibri"/>
              </a:rPr>
              <a:t>Примерные</a:t>
            </a:r>
            <a:r>
              <a:rPr lang="ru-RU" spc="-41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перечни</a:t>
            </a:r>
            <a:r>
              <a:rPr lang="ru-RU" spc="-4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художественной</a:t>
            </a:r>
            <a:r>
              <a:rPr lang="ru-RU" spc="-60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литературы,</a:t>
            </a:r>
            <a:r>
              <a:rPr lang="ru-RU" spc="-6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музыкальных 	произведений,</a:t>
            </a:r>
            <a:r>
              <a:rPr lang="ru-RU" spc="-4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произведений</a:t>
            </a:r>
            <a:r>
              <a:rPr lang="ru-RU" spc="-5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изобразительного</a:t>
            </a:r>
            <a:r>
              <a:rPr lang="ru-RU" spc="-41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искусства</a:t>
            </a:r>
            <a:r>
              <a:rPr lang="ru-RU" spc="-3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26">
                <a:solidFill>
                  <a:srgbClr val="000000"/>
                </a:solidFill>
                <a:latin typeface="Calibri"/>
              </a:rPr>
              <a:t>для 	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использования</a:t>
            </a:r>
            <a:r>
              <a:rPr lang="ru-RU" spc="-41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в</a:t>
            </a:r>
            <a:r>
              <a:rPr lang="ru-RU" spc="-3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образовательной</a:t>
            </a:r>
            <a:r>
              <a:rPr lang="ru-RU" spc="-5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работе</a:t>
            </a:r>
            <a:r>
              <a:rPr lang="ru-RU" spc="-3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в</a:t>
            </a:r>
            <a:r>
              <a:rPr lang="ru-RU" spc="-5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разных</a:t>
            </a:r>
            <a:r>
              <a:rPr lang="ru-RU" spc="-41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возрастных 	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группах,</a:t>
            </a:r>
            <a:r>
              <a:rPr lang="ru-RU" spc="-6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а</a:t>
            </a:r>
            <a:r>
              <a:rPr lang="ru-RU" spc="-5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также</a:t>
            </a:r>
            <a:r>
              <a:rPr lang="ru-RU" spc="-4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примерный</a:t>
            </a:r>
            <a:r>
              <a:rPr lang="ru-RU" spc="-41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перечень</a:t>
            </a:r>
            <a:r>
              <a:rPr lang="ru-RU" spc="-4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рекомендованных</a:t>
            </a:r>
            <a:r>
              <a:rPr lang="ru-RU" spc="-5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26">
                <a:solidFill>
                  <a:srgbClr val="000000"/>
                </a:solidFill>
                <a:latin typeface="Calibri"/>
              </a:rPr>
              <a:t>для</a:t>
            </a:r>
            <a:endParaRPr lang="ru-RU" spc="-1">
              <a:latin typeface="Calibri"/>
            </a:endParaRPr>
          </a:p>
          <a:p>
            <a:pPr marL="1105560">
              <a:tabLst>
                <a:tab pos="611640" algn="l"/>
              </a:tabLst>
            </a:pPr>
            <a:r>
              <a:rPr lang="ru-RU" spc="-12">
                <a:solidFill>
                  <a:srgbClr val="000000"/>
                </a:solidFill>
                <a:latin typeface="Calibri"/>
              </a:rPr>
              <a:t>семейного</a:t>
            </a:r>
            <a:r>
              <a:rPr lang="ru-RU" spc="-7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просмотра</a:t>
            </a:r>
            <a:r>
              <a:rPr lang="ru-RU" spc="-6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анимационных</a:t>
            </a:r>
            <a:r>
              <a:rPr lang="ru-RU" spc="-7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произведений.</a:t>
            </a:r>
            <a:endParaRPr lang="ru-RU" spc="-1">
              <a:latin typeface="Calibri"/>
            </a:endParaRPr>
          </a:p>
          <a:p>
            <a:pPr marL="385560" indent="-286200">
              <a:spcBef>
                <a:spcPts val="2160"/>
              </a:spcBef>
              <a:buClr>
                <a:srgbClr val="000000"/>
              </a:buClr>
              <a:buFont typeface="Wingdings" charset="2"/>
              <a:buChar char=""/>
              <a:tabLst>
                <a:tab pos="385560" algn="l"/>
              </a:tabLst>
            </a:pPr>
            <a:r>
              <a:rPr lang="ru-RU" spc="-1">
                <a:solidFill>
                  <a:srgbClr val="000000"/>
                </a:solidFill>
                <a:latin typeface="Calibri"/>
              </a:rPr>
              <a:t>Режим</a:t>
            </a:r>
            <a:r>
              <a:rPr lang="ru-RU" spc="-21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и</a:t>
            </a:r>
            <a:r>
              <a:rPr lang="ru-RU" spc="-2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распорядок</a:t>
            </a:r>
            <a:r>
              <a:rPr lang="ru-RU" spc="-26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дня</a:t>
            </a:r>
            <a:r>
              <a:rPr lang="ru-RU" spc="-3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в</a:t>
            </a:r>
            <a:r>
              <a:rPr lang="ru-RU" spc="-3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дошкольных</a:t>
            </a:r>
            <a:r>
              <a:rPr lang="ru-RU" spc="-3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">
                <a:solidFill>
                  <a:srgbClr val="000000"/>
                </a:solidFill>
                <a:latin typeface="Calibri"/>
              </a:rPr>
              <a:t>группах,</a:t>
            </a:r>
            <a:r>
              <a:rPr lang="ru-RU" spc="-3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календарный</a:t>
            </a:r>
            <a:r>
              <a:rPr lang="ru-RU" spc="-35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21">
                <a:solidFill>
                  <a:srgbClr val="000000"/>
                </a:solidFill>
                <a:latin typeface="Calibri"/>
              </a:rPr>
              <a:t>план</a:t>
            </a:r>
            <a:endParaRPr lang="ru-RU" spc="-1">
              <a:latin typeface="Calibri"/>
            </a:endParaRPr>
          </a:p>
          <a:p>
            <a:pPr marL="2516400">
              <a:tabLst>
                <a:tab pos="385560" algn="l"/>
              </a:tabLst>
            </a:pPr>
            <a:r>
              <a:rPr lang="ru-RU" spc="-12">
                <a:solidFill>
                  <a:srgbClr val="000000"/>
                </a:solidFill>
                <a:latin typeface="Calibri"/>
              </a:rPr>
              <a:t>воспитательной</a:t>
            </a:r>
            <a:r>
              <a:rPr lang="ru-RU" spc="-32">
                <a:solidFill>
                  <a:srgbClr val="000000"/>
                </a:solidFill>
                <a:latin typeface="Calibri"/>
              </a:rPr>
              <a:t> </a:t>
            </a:r>
            <a:r>
              <a:rPr lang="ru-RU" spc="-12">
                <a:solidFill>
                  <a:srgbClr val="000000"/>
                </a:solidFill>
                <a:latin typeface="Calibri"/>
              </a:rPr>
              <a:t>работы.</a:t>
            </a:r>
            <a:endParaRPr lang="ru-RU" spc="-1">
              <a:latin typeface="Calibri"/>
            </a:endParaRPr>
          </a:p>
        </p:txBody>
      </p:sp>
      <p:sp>
        <p:nvSpPr>
          <p:cNvPr id="110" name="object 3"/>
          <p:cNvSpPr txBox="1"/>
          <p:nvPr/>
        </p:nvSpPr>
        <p:spPr>
          <a:xfrm>
            <a:off x="2423640" y="404640"/>
            <a:ext cx="7416360" cy="1171080"/>
          </a:xfrm>
          <a:prstGeom prst="rect">
            <a:avLst/>
          </a:prstGeom>
          <a:solidFill>
            <a:srgbClr val="92D050"/>
          </a:solidFill>
          <a:ln w="9360">
            <a:solidFill>
              <a:srgbClr val="92D050"/>
            </a:solidFill>
            <a:round/>
          </a:ln>
        </p:spPr>
        <p:txBody>
          <a:bodyPr lIns="0" tIns="25920" rIns="0" bIns="0">
            <a:noAutofit/>
          </a:bodyPr>
          <a:lstStyle/>
          <a:p>
            <a:pPr marL="1440" algn="ctr">
              <a:spcBef>
                <a:spcPts val="204"/>
              </a:spcBef>
            </a:pPr>
            <a:r>
              <a:rPr lang="ru-RU" sz="2400" spc="-26">
                <a:solidFill>
                  <a:srgbClr val="FFFFFF"/>
                </a:solidFill>
                <a:latin typeface="Calibri"/>
              </a:rPr>
              <a:t>ОРГАНИЗАЦИОННЫЙ</a:t>
            </a:r>
            <a:r>
              <a:rPr lang="ru-RU" sz="2400" spc="-15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400" spc="-12">
                <a:solidFill>
                  <a:srgbClr val="FFFFFF"/>
                </a:solidFill>
                <a:latin typeface="Calibri"/>
              </a:rPr>
              <a:t>РАЗДЕЛ</a:t>
            </a:r>
            <a:endParaRPr lang="ru-RU" sz="2400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879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object 2"/>
          <p:cNvSpPr/>
          <p:nvPr/>
        </p:nvSpPr>
        <p:spPr>
          <a:xfrm>
            <a:off x="1850160" y="926640"/>
            <a:ext cx="8477640" cy="165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12600">
              <a:spcBef>
                <a:spcPts val="99"/>
              </a:spcBef>
            </a:pPr>
            <a:r>
              <a:rPr lang="ru-RU" b="1" spc="-32">
                <a:latin typeface="Calibri"/>
              </a:rPr>
              <a:t>Главные</a:t>
            </a:r>
            <a:r>
              <a:rPr lang="ru-RU" b="1" spc="-52">
                <a:latin typeface="Calibri"/>
              </a:rPr>
              <a:t> </a:t>
            </a:r>
            <a:r>
              <a:rPr lang="ru-RU" b="1" spc="-21">
                <a:latin typeface="Calibri"/>
              </a:rPr>
              <a:t>цели:</a:t>
            </a:r>
            <a:endParaRPr lang="ru-RU" spc="-1">
              <a:latin typeface="Arial"/>
            </a:endParaRPr>
          </a:p>
          <a:p>
            <a:pPr marL="298440" indent="-285480">
              <a:buClr>
                <a:srgbClr val="000000"/>
              </a:buClr>
              <a:buFont typeface="Wingdings" charset="2"/>
              <a:buChar char=""/>
              <a:tabLst>
                <a:tab pos="298440" algn="l"/>
              </a:tabLst>
            </a:pPr>
            <a:r>
              <a:rPr lang="ru-RU" spc="-1">
                <a:latin typeface="Calibri"/>
              </a:rPr>
              <a:t>обеспечение</a:t>
            </a:r>
            <a:r>
              <a:rPr lang="ru-RU" spc="-26">
                <a:latin typeface="Calibri"/>
              </a:rPr>
              <a:t> </a:t>
            </a:r>
            <a:r>
              <a:rPr lang="ru-RU" spc="-21">
                <a:latin typeface="Calibri"/>
              </a:rPr>
              <a:t>психолого-</a:t>
            </a:r>
            <a:r>
              <a:rPr lang="ru-RU" spc="-12">
                <a:latin typeface="Calibri"/>
              </a:rPr>
              <a:t>педагогической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поддержки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семьи</a:t>
            </a:r>
            <a:r>
              <a:rPr lang="ru-RU" spc="-32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повышение</a:t>
            </a:r>
            <a:endParaRPr lang="ru-RU" spc="-1">
              <a:latin typeface="Arial"/>
            </a:endParaRPr>
          </a:p>
          <a:p>
            <a:pPr marL="299160">
              <a:tabLst>
                <a:tab pos="298440" algn="l"/>
              </a:tabLst>
            </a:pPr>
            <a:r>
              <a:rPr lang="ru-RU" spc="-12">
                <a:latin typeface="Calibri"/>
              </a:rPr>
              <a:t>компетентности</a:t>
            </a:r>
            <a:r>
              <a:rPr lang="ru-RU" spc="-32">
                <a:latin typeface="Calibri"/>
              </a:rPr>
              <a:t> </a:t>
            </a:r>
            <a:r>
              <a:rPr lang="ru-RU" spc="-21">
                <a:latin typeface="Calibri"/>
              </a:rPr>
              <a:t>родителей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(законных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представителей)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в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вопросах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образования, </a:t>
            </a:r>
            <a:r>
              <a:rPr lang="ru-RU" spc="-1">
                <a:latin typeface="Calibri"/>
              </a:rPr>
              <a:t>охраны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укрепления</a:t>
            </a:r>
            <a:r>
              <a:rPr lang="ru-RU" spc="-60">
                <a:latin typeface="Calibri"/>
              </a:rPr>
              <a:t> </a:t>
            </a:r>
            <a:r>
              <a:rPr lang="ru-RU" spc="-12">
                <a:latin typeface="Calibri"/>
              </a:rPr>
              <a:t>здоровья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детей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раннего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55">
                <a:latin typeface="Calibri"/>
              </a:rPr>
              <a:t> </a:t>
            </a:r>
            <a:r>
              <a:rPr lang="ru-RU" spc="-12">
                <a:latin typeface="Calibri"/>
              </a:rPr>
              <a:t>дошкольного</a:t>
            </a:r>
            <a:r>
              <a:rPr lang="ru-RU" spc="-52">
                <a:latin typeface="Calibri"/>
              </a:rPr>
              <a:t> </a:t>
            </a:r>
            <a:r>
              <a:rPr lang="ru-RU" spc="-12">
                <a:latin typeface="Calibri"/>
              </a:rPr>
              <a:t>возрастов;</a:t>
            </a:r>
            <a:endParaRPr lang="ru-RU" spc="-1">
              <a:latin typeface="Arial"/>
            </a:endParaRPr>
          </a:p>
          <a:p>
            <a:pPr marL="299160" indent="-286560">
              <a:buClr>
                <a:srgbClr val="000000"/>
              </a:buClr>
              <a:buFont typeface="Wingdings" charset="2"/>
              <a:buChar char=""/>
              <a:tabLst>
                <a:tab pos="299160" algn="l"/>
              </a:tabLst>
            </a:pPr>
            <a:r>
              <a:rPr lang="ru-RU" spc="-1">
                <a:latin typeface="Calibri"/>
              </a:rPr>
              <a:t>обеспечение</a:t>
            </a:r>
            <a:r>
              <a:rPr lang="ru-RU" spc="-26">
                <a:latin typeface="Calibri"/>
              </a:rPr>
              <a:t> </a:t>
            </a:r>
            <a:r>
              <a:rPr lang="ru-RU" spc="-1">
                <a:latin typeface="Calibri"/>
              </a:rPr>
              <a:t>единства</a:t>
            </a:r>
            <a:r>
              <a:rPr lang="ru-RU" spc="-55">
                <a:latin typeface="Calibri"/>
              </a:rPr>
              <a:t> </a:t>
            </a:r>
            <a:r>
              <a:rPr lang="ru-RU" spc="-21">
                <a:latin typeface="Calibri"/>
              </a:rPr>
              <a:t>подходов</a:t>
            </a:r>
            <a:r>
              <a:rPr lang="ru-RU" spc="-60">
                <a:latin typeface="Calibri"/>
              </a:rPr>
              <a:t> </a:t>
            </a:r>
            <a:r>
              <a:rPr lang="ru-RU" spc="-1">
                <a:latin typeface="Calibri"/>
              </a:rPr>
              <a:t>к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воспитанию</a:t>
            </a:r>
            <a:r>
              <a:rPr lang="ru-RU" spc="-41">
                <a:latin typeface="Calibri"/>
              </a:rPr>
              <a:t> </a:t>
            </a:r>
            <a:r>
              <a:rPr lang="ru-RU" spc="-1">
                <a:latin typeface="Calibri"/>
              </a:rPr>
              <a:t>и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обучению</a:t>
            </a:r>
            <a:r>
              <a:rPr lang="ru-RU" spc="-46">
                <a:latin typeface="Calibri"/>
              </a:rPr>
              <a:t> </a:t>
            </a:r>
            <a:r>
              <a:rPr lang="ru-RU" spc="-1">
                <a:latin typeface="Calibri"/>
              </a:rPr>
              <a:t>детей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в</a:t>
            </a:r>
            <a:r>
              <a:rPr lang="ru-RU" spc="-52">
                <a:latin typeface="Calibri"/>
              </a:rPr>
              <a:t> </a:t>
            </a:r>
            <a:r>
              <a:rPr lang="ru-RU" spc="-1">
                <a:latin typeface="Calibri"/>
              </a:rPr>
              <a:t>условиях</a:t>
            </a:r>
            <a:r>
              <a:rPr lang="ru-RU" spc="-55">
                <a:latin typeface="Calibri"/>
              </a:rPr>
              <a:t> </a:t>
            </a:r>
            <a:r>
              <a:rPr lang="ru-RU" spc="-1">
                <a:latin typeface="Calibri"/>
              </a:rPr>
              <a:t>ДОО</a:t>
            </a:r>
            <a:r>
              <a:rPr lang="ru-RU" spc="-60">
                <a:latin typeface="Calibri"/>
              </a:rPr>
              <a:t> </a:t>
            </a:r>
            <a:r>
              <a:rPr lang="ru-RU" spc="-52">
                <a:latin typeface="Calibri"/>
              </a:rPr>
              <a:t>и </a:t>
            </a:r>
            <a:r>
              <a:rPr lang="ru-RU" spc="-1">
                <a:latin typeface="Calibri"/>
              </a:rPr>
              <a:t>семьи;</a:t>
            </a:r>
            <a:r>
              <a:rPr lang="ru-RU" spc="-35">
                <a:latin typeface="Calibri"/>
              </a:rPr>
              <a:t> </a:t>
            </a:r>
            <a:r>
              <a:rPr lang="ru-RU" spc="-1">
                <a:latin typeface="Calibri"/>
              </a:rPr>
              <a:t>повышение</a:t>
            </a:r>
            <a:r>
              <a:rPr lang="ru-RU" spc="-52">
                <a:latin typeface="Calibri"/>
              </a:rPr>
              <a:t> </a:t>
            </a:r>
            <a:r>
              <a:rPr lang="ru-RU" spc="-12">
                <a:latin typeface="Calibri"/>
              </a:rPr>
              <a:t>воспитательного</a:t>
            </a:r>
            <a:r>
              <a:rPr lang="ru-RU" spc="-41">
                <a:latin typeface="Calibri"/>
              </a:rPr>
              <a:t> </a:t>
            </a:r>
            <a:r>
              <a:rPr lang="ru-RU" spc="-12">
                <a:latin typeface="Calibri"/>
              </a:rPr>
              <a:t>потенциала</a:t>
            </a:r>
            <a:r>
              <a:rPr lang="ru-RU" spc="-60">
                <a:latin typeface="Calibri"/>
              </a:rPr>
              <a:t> </a:t>
            </a:r>
            <a:r>
              <a:rPr lang="ru-RU" spc="-12">
                <a:latin typeface="Calibri"/>
              </a:rPr>
              <a:t>семьи.</a:t>
            </a:r>
            <a:endParaRPr lang="ru-RU" spc="-1">
              <a:latin typeface="Arial"/>
            </a:endParaRPr>
          </a:p>
        </p:txBody>
      </p:sp>
      <p:sp>
        <p:nvSpPr>
          <p:cNvPr id="112" name="object 3"/>
          <p:cNvSpPr/>
          <p:nvPr/>
        </p:nvSpPr>
        <p:spPr>
          <a:xfrm>
            <a:off x="1770600" y="255960"/>
            <a:ext cx="8650080" cy="339480"/>
          </a:xfrm>
          <a:prstGeom prst="rect">
            <a:avLst/>
          </a:prstGeom>
          <a:solidFill>
            <a:srgbClr val="92D050"/>
          </a:solidFill>
          <a:ln w="3175">
            <a:solidFill>
              <a:srgbClr val="92D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4200" rIns="0" bIns="0">
            <a:spAutoFit/>
          </a:bodyPr>
          <a:lstStyle/>
          <a:p>
            <a:pPr marL="390600">
              <a:spcBef>
                <a:spcPts val="269"/>
              </a:spcBef>
            </a:pPr>
            <a:r>
              <a:rPr lang="ru-RU" sz="2000" spc="-12">
                <a:solidFill>
                  <a:srgbClr val="FFFFFF"/>
                </a:solidFill>
                <a:latin typeface="Calibri"/>
              </a:rPr>
              <a:t>ВЗАИМОДЕЙСТВИЕ</a:t>
            </a:r>
            <a:r>
              <a:rPr lang="ru-RU" sz="2000" spc="-52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000" spc="-21">
                <a:solidFill>
                  <a:srgbClr val="FFFFFF"/>
                </a:solidFill>
                <a:latin typeface="Calibri"/>
              </a:rPr>
              <a:t>ПЕДАГОГИЧЕСКОГО</a:t>
            </a:r>
            <a:r>
              <a:rPr lang="ru-RU" sz="2000" spc="-52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000" spc="-12">
                <a:solidFill>
                  <a:srgbClr val="FFFFFF"/>
                </a:solidFill>
                <a:latin typeface="Calibri"/>
              </a:rPr>
              <a:t>КОЛЛЕКТИВА</a:t>
            </a:r>
            <a:r>
              <a:rPr lang="ru-RU" sz="2000" spc="-35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000" spc="-1">
                <a:solidFill>
                  <a:srgbClr val="FFFFFF"/>
                </a:solidFill>
                <a:latin typeface="Calibri"/>
              </a:rPr>
              <a:t>С</a:t>
            </a:r>
            <a:r>
              <a:rPr lang="ru-RU" sz="2000" spc="-12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000" spc="-1">
                <a:solidFill>
                  <a:srgbClr val="FFFFFF"/>
                </a:solidFill>
                <a:latin typeface="Calibri"/>
              </a:rPr>
              <a:t>СЕМЬЯМИ</a:t>
            </a:r>
            <a:r>
              <a:rPr lang="ru-RU" sz="2000" spc="-46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000" spc="-12">
                <a:solidFill>
                  <a:srgbClr val="FFFFFF"/>
                </a:solidFill>
                <a:latin typeface="Calibri"/>
              </a:rPr>
              <a:t>ДЕТЕЙ</a:t>
            </a:r>
            <a:endParaRPr lang="ru-RU" sz="2000" spc="-1">
              <a:latin typeface="Arial"/>
            </a:endParaRPr>
          </a:p>
        </p:txBody>
      </p:sp>
      <p:grpSp>
        <p:nvGrpSpPr>
          <p:cNvPr id="113" name="object 4"/>
          <p:cNvGrpSpPr/>
          <p:nvPr/>
        </p:nvGrpSpPr>
        <p:grpSpPr>
          <a:xfrm>
            <a:off x="4327680" y="3285360"/>
            <a:ext cx="3752640" cy="1435680"/>
            <a:chOff x="2803680" y="3285360"/>
            <a:chExt cx="3752640" cy="1435680"/>
          </a:xfrm>
        </p:grpSpPr>
        <p:sp>
          <p:nvSpPr>
            <p:cNvPr id="114" name="object 5"/>
            <p:cNvSpPr/>
            <p:nvPr/>
          </p:nvSpPr>
          <p:spPr>
            <a:xfrm>
              <a:off x="2878200" y="4296600"/>
              <a:ext cx="3488400" cy="424440"/>
            </a:xfrm>
            <a:custGeom>
              <a:avLst/>
              <a:gdLst/>
              <a:ahLst/>
              <a:cxnLst/>
              <a:rect l="l" t="t" r="r" b="b"/>
              <a:pathLst>
                <a:path w="3488690" h="424814">
                  <a:moveTo>
                    <a:pt x="1801622" y="0"/>
                  </a:moveTo>
                  <a:lnTo>
                    <a:pt x="1801622" y="212471"/>
                  </a:lnTo>
                  <a:lnTo>
                    <a:pt x="3488690" y="212471"/>
                  </a:lnTo>
                  <a:lnTo>
                    <a:pt x="3488690" y="424815"/>
                  </a:lnTo>
                  <a:moveTo>
                    <a:pt x="1801622" y="0"/>
                  </a:moveTo>
                  <a:lnTo>
                    <a:pt x="1801622" y="212471"/>
                  </a:lnTo>
                  <a:lnTo>
                    <a:pt x="0" y="212471"/>
                  </a:lnTo>
                  <a:lnTo>
                    <a:pt x="0" y="424815"/>
                  </a:lnTo>
                </a:path>
              </a:pathLst>
            </a:custGeom>
            <a:noFill/>
            <a:ln w="25400">
              <a:solidFill>
                <a:srgbClr val="9BBA58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5" name="object 6"/>
            <p:cNvSpPr/>
            <p:nvPr/>
          </p:nvSpPr>
          <p:spPr>
            <a:xfrm>
              <a:off x="2803680" y="3285360"/>
              <a:ext cx="3752640" cy="1011240"/>
            </a:xfrm>
            <a:custGeom>
              <a:avLst/>
              <a:gdLst/>
              <a:ahLst/>
              <a:cxnLst/>
              <a:rect l="l" t="t" r="r" b="b"/>
              <a:pathLst>
                <a:path w="3752850" h="1011554">
                  <a:moveTo>
                    <a:pt x="3752723" y="0"/>
                  </a:moveTo>
                  <a:lnTo>
                    <a:pt x="0" y="0"/>
                  </a:lnTo>
                  <a:lnTo>
                    <a:pt x="0" y="1011440"/>
                  </a:lnTo>
                  <a:lnTo>
                    <a:pt x="3752723" y="1011440"/>
                  </a:lnTo>
                  <a:lnTo>
                    <a:pt x="3752723" y="0"/>
                  </a:lnTo>
                  <a:close/>
                </a:path>
              </a:pathLst>
            </a:custGeom>
            <a:solidFill>
              <a:srgbClr val="4F81B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6" name="object 7"/>
            <p:cNvSpPr/>
            <p:nvPr/>
          </p:nvSpPr>
          <p:spPr>
            <a:xfrm>
              <a:off x="2803680" y="3285360"/>
              <a:ext cx="3752640" cy="1011240"/>
            </a:xfrm>
            <a:custGeom>
              <a:avLst/>
              <a:gdLst/>
              <a:ahLst/>
              <a:cxnLst/>
              <a:rect l="l" t="t" r="r" b="b"/>
              <a:pathLst>
                <a:path w="3752850" h="1011554">
                  <a:moveTo>
                    <a:pt x="0" y="1011440"/>
                  </a:moveTo>
                  <a:lnTo>
                    <a:pt x="3752723" y="1011440"/>
                  </a:lnTo>
                  <a:lnTo>
                    <a:pt x="3752723" y="0"/>
                  </a:lnTo>
                  <a:lnTo>
                    <a:pt x="0" y="0"/>
                  </a:lnTo>
                  <a:lnTo>
                    <a:pt x="0" y="101144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7" name="object 8"/>
          <p:cNvSpPr/>
          <p:nvPr/>
        </p:nvSpPr>
        <p:spPr>
          <a:xfrm>
            <a:off x="4327680" y="3285360"/>
            <a:ext cx="3752640" cy="82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6240" rIns="0" bIns="0">
            <a:spAutoFit/>
          </a:bodyPr>
          <a:lstStyle/>
          <a:p>
            <a:pPr marL="1230120" indent="-1129320">
              <a:lnSpc>
                <a:spcPts val="2639"/>
              </a:lnSpc>
              <a:spcBef>
                <a:spcPts val="1230"/>
              </a:spcBef>
              <a:tabLst>
                <a:tab pos="0" algn="l"/>
              </a:tabLst>
            </a:pPr>
            <a:r>
              <a:rPr lang="ru-RU" sz="2400" spc="-12">
                <a:solidFill>
                  <a:srgbClr val="FFFFFF"/>
                </a:solidFill>
                <a:latin typeface="Calibri"/>
              </a:rPr>
              <a:t>Направления</a:t>
            </a:r>
            <a:r>
              <a:rPr lang="ru-RU" sz="2400" spc="-92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400" spc="-12">
                <a:solidFill>
                  <a:srgbClr val="FFFFFF"/>
                </a:solidFill>
                <a:latin typeface="Calibri"/>
              </a:rPr>
              <a:t>деятельности педагогов</a:t>
            </a:r>
            <a:endParaRPr lang="ru-RU" sz="2400" spc="-1">
              <a:latin typeface="Arial"/>
            </a:endParaRPr>
          </a:p>
        </p:txBody>
      </p:sp>
      <p:grpSp>
        <p:nvGrpSpPr>
          <p:cNvPr id="118" name="object 9"/>
          <p:cNvGrpSpPr/>
          <p:nvPr/>
        </p:nvGrpSpPr>
        <p:grpSpPr>
          <a:xfrm>
            <a:off x="2927640" y="4721400"/>
            <a:ext cx="2949120" cy="1011240"/>
            <a:chOff x="1403640" y="4721400"/>
            <a:chExt cx="2949120" cy="1011240"/>
          </a:xfrm>
        </p:grpSpPr>
        <p:sp>
          <p:nvSpPr>
            <p:cNvPr id="119" name="object 10"/>
            <p:cNvSpPr/>
            <p:nvPr/>
          </p:nvSpPr>
          <p:spPr>
            <a:xfrm>
              <a:off x="1403640" y="4721400"/>
              <a:ext cx="2949120" cy="1011240"/>
            </a:xfrm>
            <a:custGeom>
              <a:avLst/>
              <a:gdLst/>
              <a:ahLst/>
              <a:cxnLst/>
              <a:rect l="l" t="t" r="r" b="b"/>
              <a:pathLst>
                <a:path w="2949575" h="1011554">
                  <a:moveTo>
                    <a:pt x="2949321" y="0"/>
                  </a:moveTo>
                  <a:lnTo>
                    <a:pt x="0" y="0"/>
                  </a:lnTo>
                  <a:lnTo>
                    <a:pt x="0" y="1011440"/>
                  </a:lnTo>
                  <a:lnTo>
                    <a:pt x="2949321" y="1011440"/>
                  </a:lnTo>
                  <a:lnTo>
                    <a:pt x="2949321" y="0"/>
                  </a:lnTo>
                  <a:close/>
                </a:path>
              </a:pathLst>
            </a:custGeom>
            <a:solidFill>
              <a:srgbClr val="9BBA5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" name="object 11"/>
            <p:cNvSpPr/>
            <p:nvPr/>
          </p:nvSpPr>
          <p:spPr>
            <a:xfrm>
              <a:off x="1403640" y="4721400"/>
              <a:ext cx="2949120" cy="1011240"/>
            </a:xfrm>
            <a:custGeom>
              <a:avLst/>
              <a:gdLst/>
              <a:ahLst/>
              <a:cxnLst/>
              <a:rect l="l" t="t" r="r" b="b"/>
              <a:pathLst>
                <a:path w="2949575" h="1011554">
                  <a:moveTo>
                    <a:pt x="0" y="1011440"/>
                  </a:moveTo>
                  <a:lnTo>
                    <a:pt x="2949321" y="1011440"/>
                  </a:lnTo>
                  <a:lnTo>
                    <a:pt x="2949321" y="0"/>
                  </a:lnTo>
                  <a:lnTo>
                    <a:pt x="0" y="0"/>
                  </a:lnTo>
                  <a:lnTo>
                    <a:pt x="0" y="101144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1" name="object 12"/>
          <p:cNvSpPr/>
          <p:nvPr/>
        </p:nvSpPr>
        <p:spPr>
          <a:xfrm>
            <a:off x="3422640" y="4631400"/>
            <a:ext cx="1960560" cy="95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9520" rIns="0" bIns="0">
            <a:spAutoFit/>
          </a:bodyPr>
          <a:lstStyle/>
          <a:p>
            <a:pPr marL="109800">
              <a:spcBef>
                <a:spcPts val="941"/>
              </a:spcBef>
            </a:pPr>
            <a:r>
              <a:rPr lang="ru-RU" sz="2400" spc="-12">
                <a:solidFill>
                  <a:srgbClr val="FFFFFF"/>
                </a:solidFill>
                <a:latin typeface="Calibri"/>
              </a:rPr>
              <a:t>Диагностико-</a:t>
            </a:r>
            <a:endParaRPr lang="ru-RU" sz="2400" spc="-1">
              <a:latin typeface="Arial"/>
            </a:endParaRPr>
          </a:p>
          <a:p>
            <a:pPr marL="12600">
              <a:spcBef>
                <a:spcPts val="839"/>
              </a:spcBef>
            </a:pPr>
            <a:r>
              <a:rPr lang="ru-RU" sz="2400" spc="-12">
                <a:solidFill>
                  <a:srgbClr val="FFFFFF"/>
                </a:solidFill>
                <a:latin typeface="Calibri"/>
              </a:rPr>
              <a:t>аналитическое</a:t>
            </a:r>
            <a:endParaRPr lang="ru-RU" sz="2400" spc="-1">
              <a:latin typeface="Arial"/>
            </a:endParaRPr>
          </a:p>
        </p:txBody>
      </p:sp>
      <p:grpSp>
        <p:nvGrpSpPr>
          <p:cNvPr id="122" name="object 13"/>
          <p:cNvGrpSpPr/>
          <p:nvPr/>
        </p:nvGrpSpPr>
        <p:grpSpPr>
          <a:xfrm>
            <a:off x="6301920" y="4721400"/>
            <a:ext cx="3178440" cy="1011240"/>
            <a:chOff x="4777920" y="4721400"/>
            <a:chExt cx="3178440" cy="1011240"/>
          </a:xfrm>
        </p:grpSpPr>
        <p:sp>
          <p:nvSpPr>
            <p:cNvPr id="123" name="object 14"/>
            <p:cNvSpPr/>
            <p:nvPr/>
          </p:nvSpPr>
          <p:spPr>
            <a:xfrm>
              <a:off x="4777920" y="4721400"/>
              <a:ext cx="3178440" cy="1011240"/>
            </a:xfrm>
            <a:custGeom>
              <a:avLst/>
              <a:gdLst/>
              <a:ahLst/>
              <a:cxnLst/>
              <a:rect l="l" t="t" r="r" b="b"/>
              <a:pathLst>
                <a:path w="3178809" h="1011554">
                  <a:moveTo>
                    <a:pt x="3178683" y="0"/>
                  </a:moveTo>
                  <a:lnTo>
                    <a:pt x="0" y="0"/>
                  </a:lnTo>
                  <a:lnTo>
                    <a:pt x="0" y="1011440"/>
                  </a:lnTo>
                  <a:lnTo>
                    <a:pt x="3178683" y="1011440"/>
                  </a:lnTo>
                  <a:lnTo>
                    <a:pt x="3178683" y="0"/>
                  </a:lnTo>
                  <a:close/>
                </a:path>
              </a:pathLst>
            </a:custGeom>
            <a:solidFill>
              <a:srgbClr val="9BBA5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" name="object 15"/>
            <p:cNvSpPr/>
            <p:nvPr/>
          </p:nvSpPr>
          <p:spPr>
            <a:xfrm>
              <a:off x="4777920" y="4721400"/>
              <a:ext cx="3178440" cy="1011240"/>
            </a:xfrm>
            <a:custGeom>
              <a:avLst/>
              <a:gdLst/>
              <a:ahLst/>
              <a:cxnLst/>
              <a:rect l="l" t="t" r="r" b="b"/>
              <a:pathLst>
                <a:path w="3178809" h="1011554">
                  <a:moveTo>
                    <a:pt x="0" y="1011440"/>
                  </a:moveTo>
                  <a:lnTo>
                    <a:pt x="3178683" y="1011440"/>
                  </a:lnTo>
                  <a:lnTo>
                    <a:pt x="3178683" y="0"/>
                  </a:lnTo>
                  <a:lnTo>
                    <a:pt x="0" y="0"/>
                  </a:lnTo>
                  <a:lnTo>
                    <a:pt x="0" y="101144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5" name="object 16"/>
          <p:cNvSpPr/>
          <p:nvPr/>
        </p:nvSpPr>
        <p:spPr>
          <a:xfrm>
            <a:off x="6583800" y="4829040"/>
            <a:ext cx="2617200" cy="71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8960" rIns="0" bIns="0">
            <a:spAutoFit/>
          </a:bodyPr>
          <a:lstStyle/>
          <a:p>
            <a:pPr marL="108720" indent="-96120">
              <a:lnSpc>
                <a:spcPts val="2639"/>
              </a:lnSpc>
              <a:spcBef>
                <a:spcPts val="386"/>
              </a:spcBef>
              <a:tabLst>
                <a:tab pos="0" algn="l"/>
              </a:tabLst>
            </a:pPr>
            <a:r>
              <a:rPr lang="ru-RU" sz="2400" spc="-12">
                <a:solidFill>
                  <a:srgbClr val="FFFFFF"/>
                </a:solidFill>
                <a:latin typeface="Calibri"/>
              </a:rPr>
              <a:t>Просветительское</a:t>
            </a:r>
            <a:r>
              <a:rPr lang="ru-RU" sz="2400" spc="-66">
                <a:solidFill>
                  <a:srgbClr val="FFFFFF"/>
                </a:solidFill>
                <a:latin typeface="Calibri"/>
              </a:rPr>
              <a:t> </a:t>
            </a:r>
            <a:r>
              <a:rPr lang="ru-RU" sz="2400" spc="-52">
                <a:solidFill>
                  <a:srgbClr val="FFFFFF"/>
                </a:solidFill>
                <a:latin typeface="Calibri"/>
              </a:rPr>
              <a:t>и </a:t>
            </a:r>
            <a:r>
              <a:rPr lang="ru-RU" sz="2400" spc="-12">
                <a:solidFill>
                  <a:srgbClr val="FFFFFF"/>
                </a:solidFill>
                <a:latin typeface="Calibri"/>
              </a:rPr>
              <a:t>консультационное</a:t>
            </a:r>
            <a:endParaRPr lang="ru-RU" sz="24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205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2"/>
          <p:cNvSpPr/>
          <p:nvPr/>
        </p:nvSpPr>
        <p:spPr>
          <a:xfrm>
            <a:off x="4456560" y="1935001"/>
            <a:ext cx="3408480" cy="25698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algn="ctr">
              <a:spcBef>
                <a:spcPts val="99"/>
              </a:spcBef>
            </a:pPr>
            <a:r>
              <a:rPr lang="ru-RU" spc="-12">
                <a:latin typeface="Calibri"/>
              </a:rPr>
              <a:t>152233 Россия, Ярославская область, Гаврилов-Ямский район, д.Курдумово, ул. Дорожная, д. 8</a:t>
            </a:r>
            <a:endParaRPr lang="ru-RU" spc="-1">
              <a:latin typeface="Arial"/>
            </a:endParaRPr>
          </a:p>
          <a:p>
            <a:pPr algn="ctr">
              <a:spcBef>
                <a:spcPts val="99"/>
              </a:spcBef>
            </a:pPr>
            <a:endParaRPr lang="ru-RU" spc="-1">
              <a:latin typeface="Arial"/>
            </a:endParaRPr>
          </a:p>
          <a:p>
            <a:pPr algn="ctr">
              <a:spcBef>
                <a:spcPts val="99"/>
              </a:spcBef>
            </a:pPr>
            <a:r>
              <a:rPr lang="ru-RU" spc="-12">
                <a:latin typeface="Calibri"/>
              </a:rPr>
              <a:t>Контактные телефоны:  </a:t>
            </a:r>
            <a:endParaRPr lang="ru-RU" spc="-1">
              <a:latin typeface="Arial"/>
            </a:endParaRPr>
          </a:p>
          <a:p>
            <a:pPr algn="ctr">
              <a:spcBef>
                <a:spcPts val="99"/>
              </a:spcBef>
            </a:pPr>
            <a:r>
              <a:rPr lang="ru-RU" spc="-12">
                <a:latin typeface="Calibri"/>
              </a:rPr>
              <a:t>8 (48534) 3-62-10</a:t>
            </a:r>
            <a:endParaRPr lang="ru-RU" spc="-1">
              <a:latin typeface="Arial"/>
            </a:endParaRPr>
          </a:p>
          <a:p>
            <a:pPr algn="ctr">
              <a:spcBef>
                <a:spcPts val="99"/>
              </a:spcBef>
            </a:pPr>
            <a:r>
              <a:rPr lang="ru-RU" spc="-12">
                <a:latin typeface="Calibri"/>
              </a:rPr>
              <a:t>E-mail:  </a:t>
            </a:r>
            <a:r>
              <a:rPr lang="ru-RU" u="sng" spc="-12">
                <a:solidFill>
                  <a:srgbClr val="0000FF"/>
                </a:solidFill>
                <a:latin typeface="Calibri"/>
                <a:hlinkClick r:id="rId2"/>
              </a:rPr>
              <a:t>sad.kurdumovo@yarregion.ru</a:t>
            </a:r>
            <a:endParaRPr lang="ru-RU" spc="-1">
              <a:latin typeface="Arial"/>
            </a:endParaRPr>
          </a:p>
          <a:p>
            <a:pPr algn="ctr">
              <a:spcBef>
                <a:spcPts val="99"/>
              </a:spcBef>
            </a:pPr>
            <a:endParaRPr lang="ru-RU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929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340</Words>
  <Application>Microsoft Office PowerPoint</Application>
  <PresentationFormat>Широкоэкранный</PresentationFormat>
  <Paragraphs>60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Курдумовский дс</dc:creator>
  <cp:lastModifiedBy>Курдумовский дс</cp:lastModifiedBy>
  <cp:revision>1</cp:revision>
  <dcterms:created xsi:type="dcterms:W3CDTF">2025-01-14T12:08:04Z</dcterms:created>
  <dcterms:modified xsi:type="dcterms:W3CDTF">2025-01-14T12:09:54Z</dcterms:modified>
</cp:coreProperties>
</file>